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3" r:id="rId3"/>
    <p:sldId id="257" r:id="rId4"/>
    <p:sldId id="262" r:id="rId5"/>
    <p:sldId id="258" r:id="rId6"/>
    <p:sldId id="261" r:id="rId7"/>
    <p:sldId id="259" r:id="rId8"/>
    <p:sldId id="264" r:id="rId9"/>
    <p:sldId id="266" r:id="rId10"/>
    <p:sldId id="275" r:id="rId11"/>
    <p:sldId id="272" r:id="rId12"/>
    <p:sldId id="273" r:id="rId13"/>
    <p:sldId id="274" r:id="rId14"/>
    <p:sldId id="282" r:id="rId15"/>
    <p:sldId id="271" r:id="rId16"/>
    <p:sldId id="268" r:id="rId17"/>
    <p:sldId id="276" r:id="rId18"/>
    <p:sldId id="270" r:id="rId19"/>
    <p:sldId id="280" r:id="rId20"/>
    <p:sldId id="267" r:id="rId21"/>
    <p:sldId id="269" r:id="rId22"/>
    <p:sldId id="277" r:id="rId23"/>
    <p:sldId id="278" r:id="rId24"/>
    <p:sldId id="284" r:id="rId25"/>
    <p:sldId id="28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E1D3BA"/>
    <a:srgbClr val="613900"/>
    <a:srgbClr val="4C2E09"/>
    <a:srgbClr val="654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6187" autoAdjust="0"/>
  </p:normalViewPr>
  <p:slideViewPr>
    <p:cSldViewPr snapToGrid="0">
      <p:cViewPr varScale="1">
        <p:scale>
          <a:sx n="105" d="100"/>
          <a:sy n="105"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A9BE5A-415D-4D57-AF6D-BC15A1C1DCB8}" type="datetimeFigureOut">
              <a:rPr lang="ru-RU" smtClean="0"/>
              <a:t>20.04.2016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104841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A9BE5A-415D-4D57-AF6D-BC15A1C1DCB8}" type="datetimeFigureOut">
              <a:rPr lang="ru-RU" smtClean="0"/>
              <a:t>20.04.2016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66495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A9BE5A-415D-4D57-AF6D-BC15A1C1DCB8}" type="datetimeFigureOut">
              <a:rPr lang="ru-RU" smtClean="0"/>
              <a:t>20.04.2016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360313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A9BE5A-415D-4D57-AF6D-BC15A1C1DCB8}" type="datetimeFigureOut">
              <a:rPr lang="ru-RU" smtClean="0"/>
              <a:t>20.04.2016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99503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A9BE5A-415D-4D57-AF6D-BC15A1C1DCB8}" type="datetimeFigureOut">
              <a:rPr lang="ru-RU" smtClean="0"/>
              <a:t>20.04.2016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199809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8A9BE5A-415D-4D57-AF6D-BC15A1C1DCB8}" type="datetimeFigureOut">
              <a:rPr lang="ru-RU" smtClean="0"/>
              <a:t>20.04.2016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90598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A9BE5A-415D-4D57-AF6D-BC15A1C1DCB8}" type="datetimeFigureOut">
              <a:rPr lang="ru-RU" smtClean="0"/>
              <a:t>20.04.2016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271947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A9BE5A-415D-4D57-AF6D-BC15A1C1DCB8}" type="datetimeFigureOut">
              <a:rPr lang="ru-RU" smtClean="0"/>
              <a:t>20.04.2016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171379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9BE5A-415D-4D57-AF6D-BC15A1C1DCB8}" type="datetimeFigureOut">
              <a:rPr lang="ru-RU" smtClean="0"/>
              <a:t>20.04.2016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403582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A9BE5A-415D-4D57-AF6D-BC15A1C1DCB8}" type="datetimeFigureOut">
              <a:rPr lang="ru-RU" smtClean="0"/>
              <a:t>20.04.2016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228060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A9BE5A-415D-4D57-AF6D-BC15A1C1DCB8}" type="datetimeFigureOut">
              <a:rPr lang="ru-RU" smtClean="0"/>
              <a:t>20.04.2016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3A5882-9C9A-4261-BAA2-190F21D3879F}" type="slidenum">
              <a:rPr lang="ru-RU" smtClean="0"/>
              <a:t>‹#›</a:t>
            </a:fld>
            <a:endParaRPr lang="ru-RU"/>
          </a:p>
        </p:txBody>
      </p:sp>
    </p:spTree>
    <p:extLst>
      <p:ext uri="{BB962C8B-B14F-4D97-AF65-F5344CB8AC3E}">
        <p14:creationId xmlns:p14="http://schemas.microsoft.com/office/powerpoint/2010/main" val="136443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3000" b="-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9BE5A-415D-4D57-AF6D-BC15A1C1DCB8}" type="datetimeFigureOut">
              <a:rPr lang="ru-RU" smtClean="0"/>
              <a:t>20.04.2016</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A5882-9C9A-4261-BAA2-190F21D3879F}" type="slidenum">
              <a:rPr lang="ru-RU" smtClean="0"/>
              <a:t>‹#›</a:t>
            </a:fld>
            <a:endParaRPr lang="ru-RU"/>
          </a:p>
        </p:txBody>
      </p:sp>
    </p:spTree>
    <p:extLst>
      <p:ext uri="{BB962C8B-B14F-4D97-AF65-F5344CB8AC3E}">
        <p14:creationId xmlns:p14="http://schemas.microsoft.com/office/powerpoint/2010/main" val="109729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473" y="256032"/>
            <a:ext cx="8450114" cy="6337585"/>
          </a:xfrm>
          <a:prstGeom prst="rect">
            <a:avLst/>
          </a:prstGeom>
          <a:ln>
            <a:noFill/>
          </a:ln>
          <a:effectLst>
            <a:softEdge rad="190500"/>
          </a:effectLst>
        </p:spPr>
      </p:pic>
    </p:spTree>
    <p:extLst>
      <p:ext uri="{BB962C8B-B14F-4D97-AF65-F5344CB8AC3E}">
        <p14:creationId xmlns:p14="http://schemas.microsoft.com/office/powerpoint/2010/main" val="2763144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768" y="124289"/>
            <a:ext cx="4094046" cy="6560598"/>
          </a:xfrm>
        </p:spPr>
        <p:txBody>
          <a:bodyPr/>
          <a:lstStyle/>
          <a:p>
            <a:endParaRPr lang="ru-RU" dirty="0"/>
          </a:p>
        </p:txBody>
      </p:sp>
      <p:sp>
        <p:nvSpPr>
          <p:cNvPr id="3" name="Объект 2"/>
          <p:cNvSpPr>
            <a:spLocks noGrp="1"/>
          </p:cNvSpPr>
          <p:nvPr>
            <p:ph idx="1"/>
          </p:nvPr>
        </p:nvSpPr>
        <p:spPr>
          <a:xfrm>
            <a:off x="4509858" y="124289"/>
            <a:ext cx="4551604" cy="6560598"/>
          </a:xfrm>
          <a:solidFill>
            <a:schemeClr val="accent4">
              <a:lumMod val="20000"/>
              <a:lumOff val="80000"/>
            </a:schemeClr>
          </a:solidFill>
        </p:spPr>
        <p:txBody>
          <a:bodyPr>
            <a:noAutofit/>
          </a:bodyPr>
          <a:lstStyle/>
          <a:p>
            <a:pPr marL="0" indent="0" algn="just">
              <a:buNone/>
            </a:pPr>
            <a:r>
              <a:rPr lang="ru-RU" sz="1400" b="1" u="sng" dirty="0"/>
              <a:t>2 июня  </a:t>
            </a:r>
            <a:endParaRPr lang="ru-RU" sz="1400" dirty="0"/>
          </a:p>
          <a:p>
            <a:pPr marL="0" indent="0" algn="just">
              <a:lnSpc>
                <a:spcPct val="100000"/>
              </a:lnSpc>
              <a:spcBef>
                <a:spcPts val="0"/>
              </a:spcBef>
              <a:buNone/>
            </a:pPr>
            <a:r>
              <a:rPr lang="ru-RU" sz="1400" dirty="0"/>
              <a:t>- «</a:t>
            </a:r>
            <a:r>
              <a:rPr lang="ru-RU" sz="1400" dirty="0" smtClean="0"/>
              <a:t>Русь, </a:t>
            </a:r>
            <a:r>
              <a:rPr lang="ru-RU" sz="1400" dirty="0"/>
              <a:t>не стреляй, не рискуй жизнью: как возьмете Харьков, мы сами уйдем отсюда» </a:t>
            </a:r>
            <a:r>
              <a:rPr lang="ru-RU" sz="1400" dirty="0" smtClean="0"/>
              <a:t>- </a:t>
            </a:r>
            <a:r>
              <a:rPr lang="ru-RU" sz="1400" dirty="0"/>
              <a:t>кричит белофинн нашим разведчикам, подошедшим к переднему краю обороны. Их сегодня затишье было нарушено нашими артиллеристами, бившим по дзотам финнов. Последние оповестили двумя-тремя выстрелами. Они стали пассивными…</a:t>
            </a:r>
          </a:p>
          <a:p>
            <a:pPr marL="0" indent="0" algn="just">
              <a:lnSpc>
                <a:spcPct val="100000"/>
              </a:lnSpc>
              <a:spcBef>
                <a:spcPts val="0"/>
              </a:spcBef>
              <a:buNone/>
            </a:pPr>
            <a:r>
              <a:rPr lang="ru-RU" sz="1400" dirty="0"/>
              <a:t> А письмо Фаины. Оскорблена моей открыткой от 16/</a:t>
            </a:r>
            <a:r>
              <a:rPr lang="en-US" sz="1400" dirty="0"/>
              <a:t>IV</a:t>
            </a:r>
            <a:r>
              <a:rPr lang="ru-RU" sz="1400" dirty="0"/>
              <a:t>, поэтому пишет: «Прощай, не поминай лихом. Знай, что я любила тебя и любя рассталась… Ведь ты меня тоже любишь и закат артиллерийской стрельбы не выбьет из твоей головы мысли обо мне, и другие женщины не затмят моего образа.</a:t>
            </a:r>
          </a:p>
          <a:p>
            <a:pPr marL="0" indent="0">
              <a:lnSpc>
                <a:spcPct val="100000"/>
              </a:lnSpc>
              <a:spcBef>
                <a:spcPts val="0"/>
              </a:spcBef>
              <a:buNone/>
            </a:pPr>
            <a:r>
              <a:rPr lang="ru-RU" sz="1400" dirty="0"/>
              <a:t>Пой мою любимую песню:</a:t>
            </a:r>
          </a:p>
          <a:p>
            <a:pPr marL="0" indent="0">
              <a:lnSpc>
                <a:spcPct val="100000"/>
              </a:lnSpc>
              <a:spcBef>
                <a:spcPts val="0"/>
              </a:spcBef>
              <a:buNone/>
            </a:pPr>
            <a:r>
              <a:rPr lang="ru-RU" sz="1400" dirty="0"/>
              <a:t>Хорошо на Московских просторах</a:t>
            </a:r>
          </a:p>
          <a:p>
            <a:pPr marL="0" indent="0">
              <a:lnSpc>
                <a:spcPct val="100000"/>
              </a:lnSpc>
              <a:spcBef>
                <a:spcPts val="0"/>
              </a:spcBef>
              <a:buNone/>
            </a:pPr>
            <a:r>
              <a:rPr lang="ru-RU" sz="1400" dirty="0"/>
              <a:t>Светят Звезды Кремля в синеве.</a:t>
            </a:r>
          </a:p>
          <a:p>
            <a:pPr marL="0" indent="0">
              <a:lnSpc>
                <a:spcPct val="100000"/>
              </a:lnSpc>
              <a:spcBef>
                <a:spcPts val="0"/>
              </a:spcBef>
              <a:buNone/>
            </a:pPr>
            <a:r>
              <a:rPr lang="ru-RU" sz="1400" dirty="0"/>
              <a:t>И, как волны встречаются в море,</a:t>
            </a:r>
          </a:p>
          <a:p>
            <a:pPr marL="0" indent="0">
              <a:lnSpc>
                <a:spcPct val="100000"/>
              </a:lnSpc>
              <a:spcBef>
                <a:spcPts val="0"/>
              </a:spcBef>
              <a:buNone/>
            </a:pPr>
            <a:r>
              <a:rPr lang="ru-RU" sz="1400" dirty="0"/>
              <a:t>Так встречаются люди в Москве.</a:t>
            </a:r>
          </a:p>
          <a:p>
            <a:pPr marL="0" indent="0">
              <a:lnSpc>
                <a:spcPct val="100000"/>
              </a:lnSpc>
              <a:spcBef>
                <a:spcPts val="0"/>
              </a:spcBef>
              <a:buNone/>
            </a:pPr>
            <a:r>
              <a:rPr lang="ru-RU" sz="1400" dirty="0"/>
              <a:t>Не забыть мне очей твоих ясных,</a:t>
            </a:r>
          </a:p>
          <a:p>
            <a:pPr marL="0" indent="0">
              <a:lnSpc>
                <a:spcPct val="100000"/>
              </a:lnSpc>
              <a:spcBef>
                <a:spcPts val="0"/>
              </a:spcBef>
              <a:buNone/>
            </a:pPr>
            <a:r>
              <a:rPr lang="ru-RU" sz="1400" dirty="0"/>
              <a:t>И простых твоих ласковых слов,</a:t>
            </a:r>
          </a:p>
          <a:p>
            <a:pPr marL="0" indent="0">
              <a:lnSpc>
                <a:spcPct val="100000"/>
              </a:lnSpc>
              <a:spcBef>
                <a:spcPts val="0"/>
              </a:spcBef>
              <a:buNone/>
            </a:pPr>
            <a:r>
              <a:rPr lang="ru-RU" sz="1400" dirty="0"/>
              <a:t>Не забыть мне Московских прекрасных</a:t>
            </a:r>
          </a:p>
          <a:p>
            <a:pPr marL="0" indent="0">
              <a:lnSpc>
                <a:spcPct val="100000"/>
              </a:lnSpc>
              <a:spcBef>
                <a:spcPts val="0"/>
              </a:spcBef>
              <a:buNone/>
            </a:pPr>
            <a:r>
              <a:rPr lang="ru-RU" sz="1400" dirty="0"/>
              <a:t>Площадей, переулков, мостов.</a:t>
            </a:r>
          </a:p>
          <a:p>
            <a:pPr marL="0" indent="0">
              <a:lnSpc>
                <a:spcPct val="100000"/>
              </a:lnSpc>
              <a:spcBef>
                <a:spcPts val="0"/>
              </a:spcBef>
              <a:buNone/>
            </a:pPr>
            <a:r>
              <a:rPr lang="ru-RU" sz="1400" dirty="0"/>
              <a:t>Припев:</a:t>
            </a:r>
          </a:p>
          <a:p>
            <a:pPr marL="0" indent="0">
              <a:lnSpc>
                <a:spcPct val="100000"/>
              </a:lnSpc>
              <a:spcBef>
                <a:spcPts val="0"/>
              </a:spcBef>
              <a:buNone/>
            </a:pPr>
            <a:r>
              <a:rPr lang="ru-RU" sz="1400" dirty="0"/>
              <a:t>И в какой стороне я </a:t>
            </a:r>
            <a:r>
              <a:rPr lang="ru-RU" sz="1400" dirty="0" smtClean="0"/>
              <a:t>не </a:t>
            </a:r>
            <a:r>
              <a:rPr lang="ru-RU" sz="1400" dirty="0"/>
              <a:t>буду,</a:t>
            </a:r>
          </a:p>
          <a:p>
            <a:pPr marL="0" indent="0">
              <a:lnSpc>
                <a:spcPct val="100000"/>
              </a:lnSpc>
              <a:spcBef>
                <a:spcPts val="0"/>
              </a:spcBef>
              <a:buNone/>
            </a:pPr>
            <a:r>
              <a:rPr lang="ru-RU" sz="1400" dirty="0"/>
              <a:t>По какой </a:t>
            </a:r>
            <a:r>
              <a:rPr lang="ru-RU" sz="1400" dirty="0" smtClean="0"/>
              <a:t>не </a:t>
            </a:r>
            <a:r>
              <a:rPr lang="ru-RU" sz="1400" dirty="0"/>
              <a:t>пройду я тропе,-</a:t>
            </a:r>
          </a:p>
          <a:p>
            <a:pPr marL="0" indent="0">
              <a:lnSpc>
                <a:spcPct val="100000"/>
              </a:lnSpc>
              <a:spcBef>
                <a:spcPts val="0"/>
              </a:spcBef>
              <a:buNone/>
            </a:pPr>
            <a:r>
              <a:rPr lang="ru-RU" sz="1400" dirty="0"/>
              <a:t>Друга я никогда не забуду,</a:t>
            </a:r>
          </a:p>
          <a:p>
            <a:pPr marL="0" indent="0">
              <a:lnSpc>
                <a:spcPct val="100000"/>
              </a:lnSpc>
              <a:spcBef>
                <a:spcPts val="0"/>
              </a:spcBef>
              <a:buNone/>
            </a:pPr>
            <a:r>
              <a:rPr lang="ru-RU" sz="1400" dirty="0"/>
              <a:t>Если с ним подружилась в </a:t>
            </a:r>
            <a:r>
              <a:rPr lang="ru-RU" sz="1400" dirty="0" smtClean="0"/>
              <a:t>Москве…</a:t>
            </a:r>
            <a:endParaRPr lang="ru-RU" sz="1400" dirty="0"/>
          </a:p>
          <a:p>
            <a:endParaRPr lang="ru-RU" sz="1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98" y="124289"/>
            <a:ext cx="4350060" cy="6560598"/>
          </a:xfrm>
          <a:prstGeom prst="rect">
            <a:avLst/>
          </a:prstGeom>
        </p:spPr>
      </p:pic>
    </p:spTree>
    <p:extLst>
      <p:ext uri="{BB962C8B-B14F-4D97-AF65-F5344CB8AC3E}">
        <p14:creationId xmlns:p14="http://schemas.microsoft.com/office/powerpoint/2010/main" val="3168648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239" y="170036"/>
            <a:ext cx="4156294" cy="6538587"/>
          </a:xfrm>
        </p:spPr>
        <p:txBody>
          <a:bodyPr/>
          <a:lstStyle/>
          <a:p>
            <a:endParaRPr lang="ru-RU" dirty="0"/>
          </a:p>
        </p:txBody>
      </p:sp>
      <p:sp>
        <p:nvSpPr>
          <p:cNvPr id="3" name="Объект 2"/>
          <p:cNvSpPr>
            <a:spLocks noGrp="1"/>
          </p:cNvSpPr>
          <p:nvPr>
            <p:ph idx="1"/>
          </p:nvPr>
        </p:nvSpPr>
        <p:spPr>
          <a:xfrm>
            <a:off x="4434214" y="170036"/>
            <a:ext cx="4622104" cy="6538587"/>
          </a:xfrm>
          <a:solidFill>
            <a:schemeClr val="accent4">
              <a:lumMod val="20000"/>
              <a:lumOff val="80000"/>
            </a:schemeClr>
          </a:solidFill>
        </p:spPr>
        <p:txBody>
          <a:bodyPr>
            <a:noAutofit/>
          </a:bodyPr>
          <a:lstStyle/>
          <a:p>
            <a:pPr marL="0" indent="0" algn="just">
              <a:lnSpc>
                <a:spcPct val="120000"/>
              </a:lnSpc>
              <a:spcBef>
                <a:spcPts val="0"/>
              </a:spcBef>
              <a:buNone/>
            </a:pPr>
            <a:r>
              <a:rPr lang="ru-RU" sz="1400" b="1" u="sng" dirty="0"/>
              <a:t>4 июня</a:t>
            </a:r>
            <a:endParaRPr lang="ru-RU" sz="1400" dirty="0"/>
          </a:p>
          <a:p>
            <a:pPr marL="0" indent="0" algn="just">
              <a:lnSpc>
                <a:spcPct val="120000"/>
              </a:lnSpc>
              <a:spcBef>
                <a:spcPts val="0"/>
              </a:spcBef>
              <a:buNone/>
            </a:pPr>
            <a:r>
              <a:rPr lang="ru-RU" sz="1400" dirty="0" smtClean="0"/>
              <a:t>    В </a:t>
            </a:r>
            <a:r>
              <a:rPr lang="ru-RU" sz="1400" dirty="0"/>
              <a:t>4 часа вышли на передовую. Майор </a:t>
            </a:r>
            <a:r>
              <a:rPr lang="ru-RU" sz="1400" dirty="0" err="1"/>
              <a:t>Кептилин</a:t>
            </a:r>
            <a:r>
              <a:rPr lang="ru-RU" sz="1400" dirty="0"/>
              <a:t> разъяснил задачу. В мое распоряжение дали отд. Черепанова вместе с его пом. Бердяевым. Перед отходом получил письмо от сестры Ваньки </a:t>
            </a:r>
            <a:r>
              <a:rPr lang="ru-RU" sz="1400" dirty="0" err="1"/>
              <a:t>Жиляева</a:t>
            </a:r>
            <a:r>
              <a:rPr lang="ru-RU" sz="1400" dirty="0"/>
              <a:t> Лели, которая беспокоится за его </a:t>
            </a:r>
            <a:r>
              <a:rPr lang="ru-RU" sz="1400" dirty="0" smtClean="0"/>
              <a:t>судьбу, </a:t>
            </a:r>
            <a:r>
              <a:rPr lang="ru-RU" sz="1400" dirty="0"/>
              <a:t>тотчас же ответил. Спал мало – в 2 часа был поднят политруком…</a:t>
            </a:r>
          </a:p>
          <a:p>
            <a:pPr marL="0" indent="0" algn="just">
              <a:lnSpc>
                <a:spcPct val="120000"/>
              </a:lnSpc>
              <a:spcBef>
                <a:spcPts val="0"/>
              </a:spcBef>
              <a:buNone/>
            </a:pPr>
            <a:r>
              <a:rPr lang="ru-RU" sz="1400" dirty="0" smtClean="0"/>
              <a:t>    По </a:t>
            </a:r>
            <a:r>
              <a:rPr lang="ru-RU" sz="1400" dirty="0"/>
              <a:t>лесу нас повел молодой сапер. Идем осторожно, чтоб не напороться на мины. </a:t>
            </a:r>
            <a:r>
              <a:rPr lang="ru-RU" sz="1400" dirty="0" err="1"/>
              <a:t>Астратов</a:t>
            </a:r>
            <a:r>
              <a:rPr lang="ru-RU" sz="1400" dirty="0"/>
              <a:t> пошел на 1 бровку. Блинов – на 2-ю, Вдовин на 3-ю, а я на 4-ю. Лес здесь идет линиями (бровками) от 30 и менее метров. Между этими бровками болото. Счет бровкам начинается с озера.</a:t>
            </a:r>
          </a:p>
          <a:p>
            <a:pPr marL="0" indent="0" algn="just">
              <a:lnSpc>
                <a:spcPct val="120000"/>
              </a:lnSpc>
              <a:spcBef>
                <a:spcPts val="0"/>
              </a:spcBef>
              <a:buNone/>
            </a:pPr>
            <a:r>
              <a:rPr lang="ru-RU" sz="1400" dirty="0" smtClean="0"/>
              <a:t>    Расположились </a:t>
            </a:r>
            <a:r>
              <a:rPr lang="ru-RU" sz="1400" dirty="0"/>
              <a:t>в 150 </a:t>
            </a:r>
            <a:r>
              <a:rPr lang="ru-RU" sz="1400" dirty="0" smtClean="0"/>
              <a:t>метрах </a:t>
            </a:r>
            <a:r>
              <a:rPr lang="ru-RU" sz="1400" dirty="0"/>
              <a:t>от </a:t>
            </a:r>
            <a:r>
              <a:rPr lang="ru-RU" sz="1400" dirty="0" err="1"/>
              <a:t>ДЗОТа</a:t>
            </a:r>
            <a:r>
              <a:rPr lang="ru-RU" sz="1400" dirty="0"/>
              <a:t> финнов. От передних наших ячеек ДЗОТ расположен в 90-100 </a:t>
            </a:r>
            <a:r>
              <a:rPr lang="ru-RU" sz="1400" dirty="0" smtClean="0"/>
              <a:t>метрах. </a:t>
            </a:r>
            <a:r>
              <a:rPr lang="ru-RU" sz="1400" dirty="0"/>
              <a:t>Самый передний окоп у их завала, за которым слева от нас с 3-й бровки подходит проволочное заграждение, кончаясь на левом краю нашей бровки. Тишина. После полудня по нам бьют «кукушки», их невозможно обнаружить. По 3-й бровке у Вдовина кто-то бежит во весь рост. Подполз молодой с усиками и выступающим из-под пилотки вихром и л-</a:t>
            </a:r>
            <a:r>
              <a:rPr lang="ru-RU" sz="1400" dirty="0" err="1"/>
              <a:t>нт</a:t>
            </a:r>
            <a:r>
              <a:rPr lang="ru-RU" sz="1400" dirty="0"/>
              <a:t> Остряков. Гордо вышагивая, идет молодой ст. л-</a:t>
            </a:r>
            <a:r>
              <a:rPr lang="ru-RU" sz="1400" dirty="0" err="1"/>
              <a:t>нт</a:t>
            </a:r>
            <a:r>
              <a:rPr lang="ru-RU" sz="1400" dirty="0"/>
              <a:t> корявый Карпов. Я приказал ему лечь. Побеседовав со мной, он </a:t>
            </a:r>
            <a:r>
              <a:rPr lang="ru-RU" sz="1400" dirty="0" smtClean="0"/>
              <a:t>ловко, по-пластунски, </a:t>
            </a:r>
            <a:r>
              <a:rPr lang="ru-RU" sz="1400" dirty="0"/>
              <a:t>отполз назад.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8" y="170036"/>
            <a:ext cx="4331656" cy="6538587"/>
          </a:xfrm>
          <a:prstGeom prst="rect">
            <a:avLst/>
          </a:prstGeom>
        </p:spPr>
      </p:pic>
    </p:spTree>
    <p:extLst>
      <p:ext uri="{BB962C8B-B14F-4D97-AF65-F5344CB8AC3E}">
        <p14:creationId xmlns:p14="http://schemas.microsoft.com/office/powerpoint/2010/main" val="400392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211" y="86498"/>
            <a:ext cx="4695567" cy="6633898"/>
          </a:xfrm>
          <a:solidFill>
            <a:schemeClr val="accent4">
              <a:lumMod val="20000"/>
              <a:lumOff val="80000"/>
            </a:schemeClr>
          </a:solidFill>
        </p:spPr>
        <p:txBody>
          <a:bodyPr>
            <a:noAutofit/>
          </a:bodyPr>
          <a:lstStyle/>
          <a:p>
            <a:pPr marL="0" indent="0" algn="just">
              <a:lnSpc>
                <a:spcPct val="120000"/>
              </a:lnSpc>
              <a:spcBef>
                <a:spcPts val="0"/>
              </a:spcBef>
              <a:buNone/>
            </a:pPr>
            <a:r>
              <a:rPr lang="ru-RU" sz="1400" dirty="0" smtClean="0"/>
              <a:t>    Об </a:t>
            </a:r>
            <a:r>
              <a:rPr lang="ru-RU" sz="1400" dirty="0"/>
              <a:t>огне «кукушек» сообщаю по телефону ст. л-</a:t>
            </a:r>
            <a:r>
              <a:rPr lang="ru-RU" sz="1400" dirty="0" err="1"/>
              <a:t>нту</a:t>
            </a:r>
            <a:r>
              <a:rPr lang="ru-RU" sz="1400" dirty="0"/>
              <a:t> </a:t>
            </a:r>
            <a:r>
              <a:rPr lang="ru-RU" sz="1400" dirty="0" err="1"/>
              <a:t>Долгушину</a:t>
            </a:r>
            <a:r>
              <a:rPr lang="ru-RU" sz="1400" dirty="0"/>
              <a:t>. Окоп телефониста </a:t>
            </a:r>
            <a:r>
              <a:rPr lang="ru-RU" sz="1400" dirty="0" err="1"/>
              <a:t>Ровнова</a:t>
            </a:r>
            <a:r>
              <a:rPr lang="ru-RU" sz="1400" dirty="0"/>
              <a:t> Юрия у самого болота. Рядом в  него с гулом падает мина. Нас не задело. Вслед за </a:t>
            </a:r>
            <a:r>
              <a:rPr lang="ru-RU" sz="1400" dirty="0" smtClean="0"/>
              <a:t>ней, справа, </a:t>
            </a:r>
            <a:r>
              <a:rPr lang="ru-RU" sz="1400" dirty="0"/>
              <a:t>разрывается вторая, затем третья, четвертая, пятая</a:t>
            </a:r>
            <a:r>
              <a:rPr lang="ru-RU" sz="1400" dirty="0" smtClean="0"/>
              <a:t>. «</a:t>
            </a:r>
            <a:r>
              <a:rPr lang="ru-RU" sz="1400" dirty="0"/>
              <a:t>Кукушки» бьют опять, но уже по нашей бровке. Затем тишина. Комары не дают покоя. Роем бьются около лица, пищат над ухом: «к-у-у-м». На ветку молодой березки вспорхнула озорная синица. Присвистывая, повисла вниз головкой, попрыгала и улетела на 6-ю бровку. </a:t>
            </a:r>
          </a:p>
          <a:p>
            <a:pPr marL="0" indent="0" algn="just">
              <a:lnSpc>
                <a:spcPct val="120000"/>
              </a:lnSpc>
              <a:spcBef>
                <a:spcPts val="0"/>
              </a:spcBef>
              <a:buNone/>
            </a:pPr>
            <a:r>
              <a:rPr lang="ru-RU" sz="1400" dirty="0"/>
              <a:t> </a:t>
            </a:r>
            <a:r>
              <a:rPr lang="ru-RU" sz="1400" dirty="0" smtClean="0"/>
              <a:t>   Вражеские </a:t>
            </a:r>
            <a:r>
              <a:rPr lang="ru-RU" sz="1400" dirty="0"/>
              <a:t>ротные минометы стоят в глубине на 200-300 м. от их передних </a:t>
            </a:r>
            <a:r>
              <a:rPr lang="ru-RU" sz="1400" dirty="0" err="1"/>
              <a:t>ДЗОТов</a:t>
            </a:r>
            <a:r>
              <a:rPr lang="ru-RU" sz="1400" dirty="0"/>
              <a:t>. Далеко справа еле слышно </a:t>
            </a:r>
            <a:r>
              <a:rPr lang="ru-RU" sz="1400" dirty="0" smtClean="0"/>
              <a:t>раздаются, </a:t>
            </a:r>
            <a:r>
              <a:rPr lang="ru-RU" sz="1400" dirty="0"/>
              <a:t>один за </a:t>
            </a:r>
            <a:r>
              <a:rPr lang="ru-RU" sz="1400" dirty="0" smtClean="0"/>
              <a:t>другим, </a:t>
            </a:r>
            <a:r>
              <a:rPr lang="ru-RU" sz="1400" dirty="0"/>
              <a:t>орудийные выстрелы. Вскоре со специфическим свистом и визгом к нам летят снаряды. Два рвутся над нами. Шесть разрывов над 2-й и 3-й бровками. Это дистанционные снаряды. Даю приказание занять передние ячейки у просеки, у сломанной миной сосны, образующей прямоугольный треугольник.</a:t>
            </a:r>
          </a:p>
          <a:p>
            <a:pPr marL="0" indent="0" algn="just">
              <a:lnSpc>
                <a:spcPct val="120000"/>
              </a:lnSpc>
              <a:spcBef>
                <a:spcPts val="0"/>
              </a:spcBef>
              <a:buNone/>
            </a:pPr>
            <a:r>
              <a:rPr lang="ru-RU" sz="1400" dirty="0"/>
              <a:t> </a:t>
            </a:r>
            <a:r>
              <a:rPr lang="ru-RU" sz="1400" dirty="0" smtClean="0"/>
              <a:t>   Вечер</a:t>
            </a:r>
            <a:r>
              <a:rPr lang="ru-RU" sz="1400" dirty="0"/>
              <a:t>. Тишина. Черепанов и Бердяев уснули. Бужу их. Трофимов храпит так громко, что его </a:t>
            </a:r>
            <a:r>
              <a:rPr lang="ru-RU" sz="1400" dirty="0" smtClean="0"/>
              <a:t>слышат, наверное, </a:t>
            </a:r>
            <a:r>
              <a:rPr lang="ru-RU" sz="1400" dirty="0"/>
              <a:t>финны. По телефону узнаю, что в группе Вдовина в правое плечо разрывной пулей ранен Коршунов. Часто переползаю то к связисту, то к бойцам. Медленно к нам со всех сторон подползал </a:t>
            </a:r>
            <a:r>
              <a:rPr lang="ru-RU" sz="1400" dirty="0" smtClean="0"/>
              <a:t>туман… </a:t>
            </a:r>
            <a:endParaRPr lang="ru-RU" sz="1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6777" y="86498"/>
            <a:ext cx="4204057" cy="451104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776" y="4597538"/>
            <a:ext cx="4204058" cy="2122858"/>
          </a:xfrm>
          <a:prstGeom prst="rect">
            <a:avLst/>
          </a:prstGeom>
        </p:spPr>
      </p:pic>
    </p:spTree>
    <p:extLst>
      <p:ext uri="{BB962C8B-B14F-4D97-AF65-F5344CB8AC3E}">
        <p14:creationId xmlns:p14="http://schemas.microsoft.com/office/powerpoint/2010/main" val="1234376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066" y="365126"/>
            <a:ext cx="3917091" cy="6085101"/>
          </a:xfrm>
        </p:spPr>
        <p:txBody>
          <a:bodyPr/>
          <a:lstStyle/>
          <a:p>
            <a:endParaRPr lang="ru-RU" dirty="0"/>
          </a:p>
        </p:txBody>
      </p:sp>
      <p:sp>
        <p:nvSpPr>
          <p:cNvPr id="3" name="Объект 2"/>
          <p:cNvSpPr>
            <a:spLocks noGrp="1"/>
          </p:cNvSpPr>
          <p:nvPr>
            <p:ph idx="1"/>
          </p:nvPr>
        </p:nvSpPr>
        <p:spPr>
          <a:xfrm>
            <a:off x="4361688" y="98854"/>
            <a:ext cx="4683458" cy="6672649"/>
          </a:xfrm>
          <a:solidFill>
            <a:schemeClr val="accent4">
              <a:lumMod val="20000"/>
              <a:lumOff val="80000"/>
            </a:schemeClr>
          </a:solidFill>
        </p:spPr>
        <p:txBody>
          <a:bodyPr>
            <a:noAutofit/>
          </a:bodyPr>
          <a:lstStyle/>
          <a:p>
            <a:pPr marL="0" indent="0" algn="just">
              <a:lnSpc>
                <a:spcPct val="120000"/>
              </a:lnSpc>
              <a:spcBef>
                <a:spcPts val="0"/>
              </a:spcBef>
              <a:buNone/>
            </a:pPr>
            <a:r>
              <a:rPr lang="ru-RU" sz="1400" dirty="0"/>
              <a:t> </a:t>
            </a:r>
            <a:r>
              <a:rPr lang="ru-RU" sz="1400" dirty="0" smtClean="0"/>
              <a:t>   Ночи </a:t>
            </a:r>
            <a:r>
              <a:rPr lang="ru-RU" sz="1400" dirty="0"/>
              <a:t>по существу не было. Перед рассветом запели зяблики. Над болотом взлетели </a:t>
            </a:r>
            <a:r>
              <a:rPr lang="ru-RU" sz="1400" dirty="0" err="1"/>
              <a:t>курлыкая</a:t>
            </a:r>
            <a:r>
              <a:rPr lang="ru-RU" sz="1400" dirty="0"/>
              <a:t> два кулика. Стройные сосны окрасились в ярко-красный </a:t>
            </a:r>
            <a:r>
              <a:rPr lang="ru-RU" sz="1400" dirty="0" smtClean="0"/>
              <a:t>цвет…. Черепанов </a:t>
            </a:r>
            <a:r>
              <a:rPr lang="ru-RU" sz="1400" dirty="0"/>
              <a:t>и Трофимов опять уснули. Мне помогает будить спящих </a:t>
            </a:r>
            <a:r>
              <a:rPr lang="ru-RU" sz="1400" dirty="0" err="1"/>
              <a:t>Кувазенков</a:t>
            </a:r>
            <a:r>
              <a:rPr lang="ru-RU" sz="1400" dirty="0"/>
              <a:t>. </a:t>
            </a:r>
            <a:r>
              <a:rPr lang="ru-RU" sz="1400" dirty="0" err="1"/>
              <a:t>Овчинникова</a:t>
            </a:r>
            <a:r>
              <a:rPr lang="ru-RU" sz="1400" dirty="0"/>
              <a:t> с переднего края перевожу назад, заменяя его другим. Уничтожаем с ним банку консервов. Телефон переношу в свой окоп. Бужу Черепанова и Трофимова и с Кузьминым посылаю резать проволоку. Остальным приказываю при случае прикрывать их огнем. Ложусь впереди, чтобы удобнее наблюдать за этой тройкой. Возвращаются, докладывают, что проволока кончается на левом фланге бровки. Дальше ползти опасно – завал и мины. ДЗОТ молчит. Через некоторое время решил сам ползти вперед. Ползу по правой стороне, почти в болоте. За мной пополз Лунев, по середине – Бердяев. Меня обнаружил снайпер-наблюдатель с 6-й бровки. По нам открыли минометный огонь, не давая </a:t>
            </a:r>
            <a:r>
              <a:rPr lang="ru-RU" sz="1400" dirty="0" smtClean="0"/>
              <a:t>продвигаться… На </a:t>
            </a:r>
            <a:r>
              <a:rPr lang="ru-RU" sz="1400" dirty="0"/>
              <a:t>1-й бровке левее </a:t>
            </a:r>
            <a:r>
              <a:rPr lang="ru-RU" sz="1400" dirty="0" err="1"/>
              <a:t>ДЗОТа</a:t>
            </a:r>
            <a:r>
              <a:rPr lang="ru-RU" sz="1400" dirty="0"/>
              <a:t> финны похоронили свою «кукушку», поставив большой белый крест. Лес </a:t>
            </a:r>
            <a:r>
              <a:rPr lang="ru-RU" sz="1400" dirty="0" smtClean="0"/>
              <a:t>мы, однако, </a:t>
            </a:r>
            <a:r>
              <a:rPr lang="ru-RU" sz="1400" dirty="0"/>
              <a:t>прочесали изрядно – немало полегло там «кукушек</a:t>
            </a:r>
            <a:r>
              <a:rPr lang="ru-RU" sz="1400" dirty="0" smtClean="0"/>
              <a:t>», </a:t>
            </a:r>
            <a:r>
              <a:rPr lang="ru-RU" sz="1400" dirty="0"/>
              <a:t>обидно, что нет снайперской винтовки, чтоб снять наблюдателей с 6-й бровки. </a:t>
            </a:r>
          </a:p>
          <a:p>
            <a:pPr marL="0" indent="0" algn="just">
              <a:lnSpc>
                <a:spcPct val="120000"/>
              </a:lnSpc>
              <a:spcBef>
                <a:spcPts val="0"/>
              </a:spcBef>
              <a:buNone/>
            </a:pPr>
            <a:r>
              <a:rPr lang="ru-RU" sz="1400" dirty="0"/>
              <a:t> </a:t>
            </a:r>
            <a:r>
              <a:rPr lang="ru-RU" sz="1400" dirty="0" smtClean="0"/>
              <a:t>   Чтобы </a:t>
            </a:r>
            <a:r>
              <a:rPr lang="ru-RU" sz="1400" dirty="0"/>
              <a:t>не спать, часто курю и ползаю. Но веки отяжелели, закрыли на секунду глаза. Вижу танцующую Фаину и </a:t>
            </a:r>
            <a:r>
              <a:rPr lang="ru-RU" sz="1400" dirty="0" smtClean="0"/>
              <a:t>Клару…</a:t>
            </a:r>
            <a:endParaRPr lang="ru-RU" sz="1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31" y="98853"/>
            <a:ext cx="4306403" cy="6672650"/>
          </a:xfrm>
          <a:prstGeom prst="rect">
            <a:avLst/>
          </a:prstGeom>
        </p:spPr>
      </p:pic>
    </p:spTree>
    <p:extLst>
      <p:ext uri="{BB962C8B-B14F-4D97-AF65-F5344CB8AC3E}">
        <p14:creationId xmlns:p14="http://schemas.microsoft.com/office/powerpoint/2010/main" val="3235609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2862" y="328475"/>
            <a:ext cx="8371644" cy="6178858"/>
          </a:xfrm>
          <a:solidFill>
            <a:schemeClr val="accent4">
              <a:lumMod val="20000"/>
              <a:lumOff val="80000"/>
              <a:alpha val="83000"/>
            </a:schemeClr>
          </a:solidFill>
        </p:spPr>
        <p:txBody>
          <a:bodyPr>
            <a:normAutofit fontScale="25000" lnSpcReduction="20000"/>
          </a:bodyPr>
          <a:lstStyle/>
          <a:p>
            <a:pPr marL="0" indent="0" algn="just">
              <a:lnSpc>
                <a:spcPct val="120000"/>
              </a:lnSpc>
              <a:spcBef>
                <a:spcPts val="0"/>
              </a:spcBef>
              <a:buNone/>
            </a:pPr>
            <a:r>
              <a:rPr lang="ru-RU" sz="5600" b="1" u="sng" dirty="0"/>
              <a:t>12 июня  </a:t>
            </a:r>
            <a:endParaRPr lang="ru-RU" sz="5600" dirty="0"/>
          </a:p>
          <a:p>
            <a:pPr marL="0" indent="0" algn="just">
              <a:lnSpc>
                <a:spcPct val="120000"/>
              </a:lnSpc>
              <a:spcBef>
                <a:spcPts val="0"/>
              </a:spcBef>
              <a:buNone/>
            </a:pPr>
            <a:r>
              <a:rPr lang="ru-RU" sz="5600" dirty="0"/>
              <a:t> </a:t>
            </a:r>
            <a:r>
              <a:rPr lang="ru-RU" sz="5600" dirty="0" smtClean="0"/>
              <a:t>   Как </a:t>
            </a:r>
            <a:r>
              <a:rPr lang="ru-RU" sz="5600" dirty="0"/>
              <a:t>лебеди плавают по озеру белые гребешки волн. Над ними суетится чайка, то поднимаясь вверх, то сливаясь с белизной их. </a:t>
            </a:r>
          </a:p>
          <a:p>
            <a:pPr marL="0" indent="0" algn="just">
              <a:lnSpc>
                <a:spcPct val="120000"/>
              </a:lnSpc>
              <a:spcBef>
                <a:spcPts val="0"/>
              </a:spcBef>
              <a:buNone/>
            </a:pPr>
            <a:r>
              <a:rPr lang="ru-RU" sz="5600" dirty="0" smtClean="0"/>
              <a:t>На </a:t>
            </a:r>
            <a:r>
              <a:rPr lang="ru-RU" sz="5600" dirty="0"/>
              <a:t>новом ком. пункте собрались веселый старшина из моряков, л-</a:t>
            </a:r>
            <a:r>
              <a:rPr lang="ru-RU" sz="5600" dirty="0" err="1"/>
              <a:t>нт</a:t>
            </a:r>
            <a:r>
              <a:rPr lang="ru-RU" sz="5600" dirty="0"/>
              <a:t>-«инженер-строитель», строивший землянку и другие. Писарь, пожилой, высокий человек по фамилии </a:t>
            </a:r>
            <a:r>
              <a:rPr lang="ru-RU" sz="5600" dirty="0" err="1"/>
              <a:t>Рыжинский</a:t>
            </a:r>
            <a:r>
              <a:rPr lang="ru-RU" sz="5600" dirty="0"/>
              <a:t> читает стихотворение Уткина:</a:t>
            </a:r>
          </a:p>
          <a:p>
            <a:pPr marL="0" indent="0" algn="just">
              <a:lnSpc>
                <a:spcPct val="120000"/>
              </a:lnSpc>
              <a:spcBef>
                <a:spcPts val="0"/>
              </a:spcBef>
              <a:buNone/>
            </a:pPr>
            <a:r>
              <a:rPr lang="ru-RU" sz="5600" dirty="0"/>
              <a:t>«Если будешь ранен, милый, на войне, </a:t>
            </a:r>
          </a:p>
          <a:p>
            <a:pPr marL="0" indent="0" algn="just">
              <a:lnSpc>
                <a:spcPct val="120000"/>
              </a:lnSpc>
              <a:spcBef>
                <a:spcPts val="0"/>
              </a:spcBef>
              <a:buNone/>
            </a:pPr>
            <a:r>
              <a:rPr lang="ru-RU" sz="5600" dirty="0"/>
              <a:t>Напиши об этом непременно мне».</a:t>
            </a:r>
          </a:p>
          <a:p>
            <a:pPr marL="0" indent="0" algn="just">
              <a:lnSpc>
                <a:spcPct val="120000"/>
              </a:lnSpc>
              <a:spcBef>
                <a:spcPts val="0"/>
              </a:spcBef>
              <a:buNone/>
            </a:pPr>
            <a:r>
              <a:rPr lang="ru-RU" sz="5600" dirty="0" smtClean="0"/>
              <a:t>Читает </a:t>
            </a:r>
            <a:r>
              <a:rPr lang="ru-RU" sz="5600" dirty="0"/>
              <a:t>он без выражения, монотонно, но видно, что </a:t>
            </a:r>
            <a:r>
              <a:rPr lang="ru-RU" sz="5600" dirty="0" err="1"/>
              <a:t>Уткинские</a:t>
            </a:r>
            <a:r>
              <a:rPr lang="ru-RU" sz="5600" dirty="0"/>
              <a:t> слова дошли до его сердца, нравятся ему. Кузьма философствует о том</a:t>
            </a:r>
            <a:r>
              <a:rPr lang="ru-RU" sz="5600" dirty="0" smtClean="0"/>
              <a:t>, что </a:t>
            </a:r>
            <a:r>
              <a:rPr lang="ru-RU" sz="5600" dirty="0"/>
              <a:t>одни люди работают над тем, чтобы как лучше истреблять народ, а он вот трудится над тем, </a:t>
            </a:r>
            <a:r>
              <a:rPr lang="ru-RU" sz="5600" dirty="0" smtClean="0"/>
              <a:t>чтобы как </a:t>
            </a:r>
            <a:r>
              <a:rPr lang="ru-RU" sz="5600" dirty="0"/>
              <a:t>можно больше спасти жизней. </a:t>
            </a:r>
          </a:p>
          <a:p>
            <a:pPr marL="0" indent="0" algn="just">
              <a:lnSpc>
                <a:spcPct val="120000"/>
              </a:lnSpc>
              <a:spcBef>
                <a:spcPts val="0"/>
              </a:spcBef>
              <a:buNone/>
            </a:pPr>
            <a:r>
              <a:rPr lang="ru-RU" sz="5600" dirty="0"/>
              <a:t>- «Единство </a:t>
            </a:r>
            <a:r>
              <a:rPr lang="ru-RU" sz="5600" dirty="0" smtClean="0"/>
              <a:t>противоположностей, </a:t>
            </a:r>
            <a:r>
              <a:rPr lang="ru-RU" sz="5600" dirty="0"/>
              <a:t>- говорю я </a:t>
            </a:r>
            <a:r>
              <a:rPr lang="ru-RU" sz="5600" dirty="0" smtClean="0"/>
              <a:t>ему, </a:t>
            </a:r>
            <a:r>
              <a:rPr lang="ru-RU" sz="5600" dirty="0"/>
              <a:t>– </a:t>
            </a:r>
            <a:r>
              <a:rPr lang="ru-RU" sz="5600" dirty="0" smtClean="0"/>
              <a:t>я </a:t>
            </a:r>
            <a:r>
              <a:rPr lang="ru-RU" sz="5600" dirty="0"/>
              <a:t>и раньше считал труд медицинских работников самым благородным трудом».</a:t>
            </a:r>
          </a:p>
          <a:p>
            <a:pPr marL="0" indent="0" algn="just">
              <a:lnSpc>
                <a:spcPct val="120000"/>
              </a:lnSpc>
              <a:spcBef>
                <a:spcPts val="0"/>
              </a:spcBef>
              <a:buNone/>
            </a:pPr>
            <a:r>
              <a:rPr lang="ru-RU" sz="5600" dirty="0" smtClean="0"/>
              <a:t>Опять </a:t>
            </a:r>
            <a:r>
              <a:rPr lang="ru-RU" sz="5600" dirty="0"/>
              <a:t>рвутся мины на 1-й и 2-й </a:t>
            </a:r>
            <a:r>
              <a:rPr lang="ru-RU" sz="5600" dirty="0" err="1"/>
              <a:t>бр</a:t>
            </a:r>
            <a:r>
              <a:rPr lang="ru-RU" sz="5600" dirty="0"/>
              <a:t>. В ответ наши выплевывают свои. Пришел </a:t>
            </a:r>
            <a:r>
              <a:rPr lang="ru-RU" sz="5600" dirty="0" err="1"/>
              <a:t>Павлушка</a:t>
            </a:r>
            <a:r>
              <a:rPr lang="ru-RU" sz="5600" dirty="0"/>
              <a:t> </a:t>
            </a:r>
            <a:r>
              <a:rPr lang="ru-RU" sz="5600" dirty="0" err="1"/>
              <a:t>Саливон</a:t>
            </a:r>
            <a:r>
              <a:rPr lang="ru-RU" sz="5600" dirty="0"/>
              <a:t>.</a:t>
            </a:r>
          </a:p>
          <a:p>
            <a:pPr marL="0" indent="0" algn="just">
              <a:lnSpc>
                <a:spcPct val="120000"/>
              </a:lnSpc>
              <a:spcBef>
                <a:spcPts val="0"/>
              </a:spcBef>
              <a:buNone/>
            </a:pPr>
            <a:r>
              <a:rPr lang="ru-RU" sz="5600" dirty="0"/>
              <a:t>-«Принимай, Костя, раненого</a:t>
            </a:r>
            <a:r>
              <a:rPr lang="ru-RU" sz="5600" dirty="0" smtClean="0"/>
              <a:t>», </a:t>
            </a:r>
            <a:r>
              <a:rPr lang="ru-RU" sz="5600" dirty="0"/>
              <a:t>- говорит он. </a:t>
            </a:r>
          </a:p>
          <a:p>
            <a:pPr marL="0" indent="0" algn="just">
              <a:lnSpc>
                <a:spcPct val="120000"/>
              </a:lnSpc>
              <a:spcBef>
                <a:spcPts val="0"/>
              </a:spcBef>
              <a:buNone/>
            </a:pPr>
            <a:r>
              <a:rPr lang="ru-RU" sz="5600" dirty="0"/>
              <a:t>-«А где он?» </a:t>
            </a:r>
          </a:p>
          <a:p>
            <a:pPr marL="0" indent="0" algn="just">
              <a:lnSpc>
                <a:spcPct val="120000"/>
              </a:lnSpc>
              <a:spcBef>
                <a:spcPts val="0"/>
              </a:spcBef>
              <a:buNone/>
            </a:pPr>
            <a:r>
              <a:rPr lang="ru-RU" sz="5600" dirty="0"/>
              <a:t>-«Да я самый!»</a:t>
            </a:r>
          </a:p>
          <a:p>
            <a:pPr marL="0" indent="0" algn="just">
              <a:lnSpc>
                <a:spcPct val="120000"/>
              </a:lnSpc>
              <a:spcBef>
                <a:spcPts val="0"/>
              </a:spcBef>
              <a:buNone/>
            </a:pPr>
            <a:r>
              <a:rPr lang="ru-RU" sz="5600" dirty="0" smtClean="0"/>
              <a:t>    Осколок </a:t>
            </a:r>
            <a:r>
              <a:rPr lang="ru-RU" sz="5600" dirty="0"/>
              <a:t>мины влетел в его левую ногу выше колена. Рана не серьезная. </a:t>
            </a:r>
          </a:p>
          <a:p>
            <a:pPr marL="0" indent="0" algn="just">
              <a:lnSpc>
                <a:spcPct val="120000"/>
              </a:lnSpc>
              <a:spcBef>
                <a:spcPts val="0"/>
              </a:spcBef>
              <a:buNone/>
            </a:pPr>
            <a:r>
              <a:rPr lang="ru-RU" sz="5600" dirty="0"/>
              <a:t>Говорим о бесплодности подобной разведки, ибо одни и те же приемы могут привести нас к тому же, к чему привело нас 16 марта. Вот и сейчас готовимся к операции на 15-16. Как бы и этот день не оказался таким роковым…	Ранен Черепанов – осколком перебит бицепс и кость левой руки. </a:t>
            </a:r>
          </a:p>
          <a:p>
            <a:pPr marL="0" indent="0" algn="just">
              <a:lnSpc>
                <a:spcPct val="120000"/>
              </a:lnSpc>
              <a:spcBef>
                <a:spcPts val="0"/>
              </a:spcBef>
              <a:buNone/>
            </a:pPr>
            <a:r>
              <a:rPr lang="ru-RU" sz="5600" dirty="0" err="1"/>
              <a:t>Никашев</a:t>
            </a:r>
            <a:r>
              <a:rPr lang="ru-RU" sz="5600" dirty="0"/>
              <a:t> сбил «кукушку».</a:t>
            </a:r>
          </a:p>
          <a:p>
            <a:pPr marL="0" indent="0" algn="just">
              <a:lnSpc>
                <a:spcPct val="120000"/>
              </a:lnSpc>
              <a:spcBef>
                <a:spcPts val="0"/>
              </a:spcBef>
              <a:buNone/>
            </a:pPr>
            <a:r>
              <a:rPr lang="ru-RU" sz="5600" dirty="0"/>
              <a:t>Ребята мерзнут. Смена будет только в 24 часа. А сейчас 6., т.е. 18 ч. Рассказывают: наши </a:t>
            </a:r>
            <a:r>
              <a:rPr lang="ru-RU" sz="5600" dirty="0" err="1"/>
              <a:t>ампулометы</a:t>
            </a:r>
            <a:r>
              <a:rPr lang="ru-RU" sz="5600" dirty="0"/>
              <a:t> бросили листовки в расположение нашей засады. </a:t>
            </a:r>
          </a:p>
          <a:p>
            <a:pPr marL="0" indent="0" algn="just">
              <a:lnSpc>
                <a:spcPct val="120000"/>
              </a:lnSpc>
              <a:spcBef>
                <a:spcPts val="0"/>
              </a:spcBef>
              <a:buNone/>
            </a:pPr>
            <a:r>
              <a:rPr lang="ru-RU" sz="5600" dirty="0"/>
              <a:t>В 9 утра прилег отдохнуть. </a:t>
            </a:r>
            <a:r>
              <a:rPr lang="ru-RU" sz="5600" dirty="0" smtClean="0"/>
              <a:t>Сновиденье</a:t>
            </a:r>
            <a:r>
              <a:rPr lang="ru-RU" sz="5600" dirty="0"/>
              <a:t>: вишу над пропастью. За меня держится </a:t>
            </a:r>
            <a:r>
              <a:rPr lang="ru-RU" sz="5600" dirty="0" smtClean="0"/>
              <a:t>Фаина. </a:t>
            </a:r>
            <a:r>
              <a:rPr lang="ru-RU" sz="5600" dirty="0"/>
              <a:t>«</a:t>
            </a:r>
            <a:r>
              <a:rPr lang="ru-RU" sz="5600" dirty="0" smtClean="0"/>
              <a:t>Котька, </a:t>
            </a:r>
            <a:r>
              <a:rPr lang="ru-RU" sz="5600" dirty="0"/>
              <a:t>я упаду!» - кричит она. Я подтягиваю её левой рукой </a:t>
            </a:r>
            <a:r>
              <a:rPr lang="ru-RU" sz="5600" dirty="0" smtClean="0"/>
              <a:t>повыше</a:t>
            </a:r>
            <a:r>
              <a:rPr lang="ru-RU" sz="5600" dirty="0"/>
              <a:t>, предлагаю держаться крепче за ремень и ногу. Хватаюсь за какую-то перекладину, она гнется. Перехватываюсь за другую и вместе с ней выхожу из </a:t>
            </a:r>
            <a:r>
              <a:rPr lang="ru-RU" sz="5600" dirty="0" err="1"/>
              <a:t>надбездны</a:t>
            </a:r>
            <a:r>
              <a:rPr lang="ru-RU" sz="5600" dirty="0"/>
              <a:t>…». </a:t>
            </a:r>
          </a:p>
          <a:p>
            <a:endParaRPr lang="ru-RU" dirty="0"/>
          </a:p>
        </p:txBody>
      </p:sp>
    </p:spTree>
    <p:extLst>
      <p:ext uri="{BB962C8B-B14F-4D97-AF65-F5344CB8AC3E}">
        <p14:creationId xmlns:p14="http://schemas.microsoft.com/office/powerpoint/2010/main" val="2996724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7157" y="256783"/>
            <a:ext cx="4384109" cy="6350696"/>
          </a:xfrm>
        </p:spPr>
        <p:txBody>
          <a:bodyPr/>
          <a:lstStyle/>
          <a:p>
            <a:endParaRPr lang="ru-RU" dirty="0"/>
          </a:p>
        </p:txBody>
      </p:sp>
      <p:sp>
        <p:nvSpPr>
          <p:cNvPr id="3" name="Объект 2"/>
          <p:cNvSpPr>
            <a:spLocks noGrp="1"/>
          </p:cNvSpPr>
          <p:nvPr>
            <p:ph idx="1"/>
          </p:nvPr>
        </p:nvSpPr>
        <p:spPr>
          <a:xfrm>
            <a:off x="137787" y="147932"/>
            <a:ext cx="4434213" cy="6545032"/>
          </a:xfrm>
          <a:solidFill>
            <a:schemeClr val="accent4">
              <a:lumMod val="20000"/>
              <a:lumOff val="80000"/>
            </a:schemeClr>
          </a:solidFill>
        </p:spPr>
        <p:txBody>
          <a:bodyPr>
            <a:normAutofit fontScale="47500" lnSpcReduction="20000"/>
          </a:bodyPr>
          <a:lstStyle/>
          <a:p>
            <a:pPr marL="0" indent="0">
              <a:buNone/>
            </a:pPr>
            <a:r>
              <a:rPr lang="ru-RU" b="1" u="sng" dirty="0"/>
              <a:t>24/</a:t>
            </a:r>
            <a:r>
              <a:rPr lang="en-US" b="1" u="sng" dirty="0"/>
              <a:t>VI</a:t>
            </a:r>
            <a:r>
              <a:rPr lang="ru-RU" b="1" u="sng" dirty="0"/>
              <a:t> - 42 г.  </a:t>
            </a:r>
            <a:endParaRPr lang="ru-RU" dirty="0"/>
          </a:p>
          <a:p>
            <a:pPr marL="0" indent="0" algn="just">
              <a:lnSpc>
                <a:spcPct val="120000"/>
              </a:lnSpc>
              <a:spcBef>
                <a:spcPts val="0"/>
              </a:spcBef>
              <a:buNone/>
            </a:pPr>
            <a:r>
              <a:rPr lang="ru-RU" sz="2900" dirty="0" smtClean="0"/>
              <a:t>   Годовщина </a:t>
            </a:r>
            <a:r>
              <a:rPr lang="ru-RU" sz="2900" dirty="0"/>
              <a:t>войны не принесла существенных изменений на фронтах. На Харьковском и Севастопольском фронтах наши ведут активные действия, отбивая атаки врага. На других участках действия разведки. 22 июня и мы были в разведке. Приблизились к самой проволоке. Произошла артиллерийско-минометная дуэль, что из окопа поднимало в воздух. Лежал в воде, продрог, заболел. Досадовали, что в ходе разведки изменили задачу. Плохо, что финны отвечают на нашу стрельбу из автоматов минометным огнем. Минами засыпают всю бровку. Нам нужно достать «языка». В этом они нас перехитрили, сидели на месте, а мы, бродя по тылу, </a:t>
            </a:r>
            <a:r>
              <a:rPr lang="ru-RU" sz="2900" dirty="0" err="1"/>
              <a:t>пооставляли</a:t>
            </a:r>
            <a:r>
              <a:rPr lang="ru-RU" sz="2900" dirty="0"/>
              <a:t> у них своих людей. А мы могли бы заманить их к себе. Возмущаясь, с </a:t>
            </a:r>
            <a:r>
              <a:rPr lang="ru-RU" sz="2900" dirty="0" err="1"/>
              <a:t>Никашевым</a:t>
            </a:r>
            <a:r>
              <a:rPr lang="ru-RU" sz="2900" dirty="0"/>
              <a:t> и Кузьмой подводили итоги разведки.</a:t>
            </a:r>
          </a:p>
          <a:p>
            <a:pPr marL="0" indent="0" algn="just">
              <a:lnSpc>
                <a:spcPct val="120000"/>
              </a:lnSpc>
              <a:spcBef>
                <a:spcPts val="0"/>
              </a:spcBef>
              <a:buNone/>
            </a:pPr>
            <a:r>
              <a:rPr lang="ru-RU" sz="2900" dirty="0" smtClean="0"/>
              <a:t>- «</a:t>
            </a:r>
            <a:r>
              <a:rPr lang="ru-RU" sz="2900" dirty="0"/>
              <a:t>Еще раз убедились в беспомощности этой вылазки</a:t>
            </a:r>
            <a:r>
              <a:rPr lang="ru-RU" sz="2900" dirty="0" smtClean="0"/>
              <a:t>», </a:t>
            </a:r>
            <a:r>
              <a:rPr lang="ru-RU" sz="2900" dirty="0"/>
              <a:t>- говорит Кузьма. Да и на самом деле, сколько же можно сидеть на одном месте, подвергая людей минометному обстрелу?? Финны сидят себе в </a:t>
            </a:r>
            <a:r>
              <a:rPr lang="ru-RU" sz="2900" dirty="0" err="1"/>
              <a:t>ДЗОТах</a:t>
            </a:r>
            <a:r>
              <a:rPr lang="ru-RU" sz="2900" dirty="0"/>
              <a:t>, а мы – в маленьких сырых окопчиках. Надо везде рыть глубокие траншеи для сближения с врагом и искать слабое место его обороны, чтоб ударить по нему. Местность здесь не позволяет маневрировать и враг занимает лучшую позицию.</a:t>
            </a:r>
          </a:p>
          <a:p>
            <a:pPr marL="0" indent="0" algn="just">
              <a:lnSpc>
                <a:spcPct val="120000"/>
              </a:lnSpc>
              <a:spcBef>
                <a:spcPts val="0"/>
              </a:spcBef>
              <a:buNone/>
            </a:pPr>
            <a:r>
              <a:rPr lang="ru-RU" sz="2900" dirty="0" smtClean="0"/>
              <a:t>   Все </a:t>
            </a:r>
            <a:r>
              <a:rPr lang="ru-RU" sz="2900" dirty="0"/>
              <a:t>ждем открытия второго фронта, который внесет существенные изменения в войну. Пора бы ему открыться.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157" y="488272"/>
            <a:ext cx="4384108" cy="5752730"/>
          </a:xfrm>
          <a:prstGeom prst="rect">
            <a:avLst/>
          </a:prstGeom>
        </p:spPr>
      </p:pic>
    </p:spTree>
    <p:extLst>
      <p:ext uri="{BB962C8B-B14F-4D97-AF65-F5344CB8AC3E}">
        <p14:creationId xmlns:p14="http://schemas.microsoft.com/office/powerpoint/2010/main" val="421490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814" y="285227"/>
            <a:ext cx="3870543" cy="1325563"/>
          </a:xfrm>
        </p:spPr>
        <p:txBody>
          <a:bodyPr/>
          <a:lstStyle/>
          <a:p>
            <a:endParaRPr lang="ru-RU" dirty="0"/>
          </a:p>
        </p:txBody>
      </p:sp>
      <p:sp>
        <p:nvSpPr>
          <p:cNvPr id="4" name="Объект 3"/>
          <p:cNvSpPr>
            <a:spLocks noGrp="1"/>
          </p:cNvSpPr>
          <p:nvPr>
            <p:ph idx="1"/>
          </p:nvPr>
        </p:nvSpPr>
        <p:spPr>
          <a:xfrm>
            <a:off x="4330357" y="168675"/>
            <a:ext cx="4702432" cy="6569476"/>
          </a:xfrm>
          <a:solidFill>
            <a:schemeClr val="accent4">
              <a:lumMod val="20000"/>
              <a:lumOff val="80000"/>
            </a:schemeClr>
          </a:solidFill>
        </p:spPr>
        <p:txBody>
          <a:bodyPr>
            <a:normAutofit fontScale="85000" lnSpcReduction="10000"/>
          </a:bodyPr>
          <a:lstStyle/>
          <a:p>
            <a:pPr marL="0" indent="0" algn="just">
              <a:buNone/>
            </a:pPr>
            <a:r>
              <a:rPr lang="ru-RU" sz="1600" b="1" u="sng" dirty="0"/>
              <a:t>26 июля</a:t>
            </a:r>
            <a:endParaRPr lang="ru-RU" sz="1600" dirty="0"/>
          </a:p>
          <a:p>
            <a:pPr marL="0" indent="0" algn="just">
              <a:lnSpc>
                <a:spcPct val="110000"/>
              </a:lnSpc>
              <a:spcBef>
                <a:spcPts val="0"/>
              </a:spcBef>
              <a:buNone/>
            </a:pPr>
            <a:r>
              <a:rPr lang="ru-RU" sz="1500" dirty="0" smtClean="0"/>
              <a:t>    Получил </a:t>
            </a:r>
            <a:r>
              <a:rPr lang="ru-RU" sz="1500" dirty="0"/>
              <a:t>письмо от Павлика, того самого Павлика, который в детстве был вором, бежал из </a:t>
            </a:r>
            <a:r>
              <a:rPr lang="ru-RU" sz="1500" dirty="0" smtClean="0"/>
              <a:t>колонии </a:t>
            </a:r>
            <a:r>
              <a:rPr lang="ru-RU" sz="1500" dirty="0"/>
              <a:t>и на которого я оказал немалое влияние, чтоб вывести его на хорошую дорогу. Вывел. Он сейчас в Северном флоте </a:t>
            </a:r>
            <a:r>
              <a:rPr lang="ru-RU" sz="1500" dirty="0" smtClean="0"/>
              <a:t>старшина, </a:t>
            </a:r>
            <a:r>
              <a:rPr lang="ru-RU" sz="1500" dirty="0"/>
              <a:t>моторист торпедного катера. «Я как сейчас помню, - пишет он, - Ваши слова, Вы говорили: «Павлик пойдет в армию и он будет человеком». Я Ваши слова оправдал. Я уже немного оправдал, но еще недостаточно». </a:t>
            </a:r>
            <a:r>
              <a:rPr lang="ru-RU" sz="1500" dirty="0" err="1"/>
              <a:t>Елиз</a:t>
            </a:r>
            <a:r>
              <a:rPr lang="ru-RU" sz="1500" dirty="0"/>
              <a:t>. Антоновна послала мой адрес</a:t>
            </a:r>
            <a:r>
              <a:rPr lang="ru-RU" sz="1500" dirty="0" smtClean="0"/>
              <a:t>.</a:t>
            </a:r>
          </a:p>
          <a:p>
            <a:pPr marL="0" indent="0" algn="just">
              <a:lnSpc>
                <a:spcPct val="110000"/>
              </a:lnSpc>
              <a:spcBef>
                <a:spcPts val="0"/>
              </a:spcBef>
              <a:buNone/>
            </a:pPr>
            <a:r>
              <a:rPr lang="ru-RU" sz="1500" dirty="0" smtClean="0"/>
              <a:t>… </a:t>
            </a:r>
            <a:r>
              <a:rPr lang="ru-RU" sz="1500" dirty="0"/>
              <a:t>Сегодня написал Фаине письмо: «Читая «Войну и мир» Толстого, я отложил книгу в сторону и предался мыслям. И, как человек, не привыкший к одиночеству, решил поделиться </a:t>
            </a:r>
            <a:r>
              <a:rPr lang="ru-RU" sz="1500" dirty="0" smtClean="0"/>
              <a:t>этими мыслями с тобою…</a:t>
            </a:r>
          </a:p>
          <a:p>
            <a:pPr marL="0" indent="0" algn="just">
              <a:lnSpc>
                <a:spcPct val="110000"/>
              </a:lnSpc>
              <a:spcBef>
                <a:spcPts val="0"/>
              </a:spcBef>
              <a:buNone/>
            </a:pPr>
            <a:r>
              <a:rPr lang="ru-RU" sz="1500" dirty="0" smtClean="0"/>
              <a:t>    Образцами </a:t>
            </a:r>
            <a:r>
              <a:rPr lang="ru-RU" sz="1500" dirty="0"/>
              <a:t>супружества он приводит Пьера Безухова с Наташей Ростовой и Николая Ростова с Марией Болконской. Ты быть может скажешь, что это плод ненужной фантазии. Но как бы то </a:t>
            </a:r>
            <a:r>
              <a:rPr lang="ru-RU" sz="1500" dirty="0" smtClean="0"/>
              <a:t>ни </a:t>
            </a:r>
            <a:r>
              <a:rPr lang="ru-RU" sz="1500" dirty="0"/>
              <a:t>было, а я об этом думаю. И в этом тем более есть потребность, что я по существу не имею друга, которому бы не только мог поведать свои сокровенные мысли, но в трудную минуту положиться на него, как на родного брата. Этого я не чувствовал, когда меня окружали краснофлотцы, среди которых чувство дружбы и товарищества развито больше, чем у пехотинцев. Они так умели уважать и любить друг друга, что при сборах одной группы в опасный рейс, другая группа с материнской внимательностью собирала их, одевала потеплее, отдавала свою более лучшую одежду. Они оказывали вдруг заболевшему товарищу сочувствие и посильную помощь. Они понимали, что такая забота о товарище была тем более дорога, что каждый из нас находится в </a:t>
            </a:r>
            <a:r>
              <a:rPr lang="ru-RU" sz="1500" dirty="0" smtClean="0"/>
              <a:t>отдалении </a:t>
            </a:r>
            <a:r>
              <a:rPr lang="ru-RU" sz="1500" dirty="0"/>
              <a:t>своих близких и родных, и каждый, как мог, старался восполнить этот пробел проявлением дружеского внимания</a:t>
            </a:r>
            <a:r>
              <a:rPr lang="ru-RU" sz="1500" dirty="0" smtClean="0"/>
              <a:t>.</a:t>
            </a:r>
            <a:r>
              <a:rPr lang="ru-RU" sz="1500" dirty="0"/>
              <a:t>	</a:t>
            </a:r>
          </a:p>
          <a:p>
            <a:pPr marL="0" indent="0" algn="just">
              <a:lnSpc>
                <a:spcPct val="110000"/>
              </a:lnSpc>
              <a:spcBef>
                <a:spcPts val="0"/>
              </a:spcBef>
              <a:buNone/>
            </a:pPr>
            <a:endParaRPr lang="ru-RU" sz="1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25" y="285227"/>
            <a:ext cx="3448673" cy="335461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49" y="3523293"/>
            <a:ext cx="4114802" cy="2743201"/>
          </a:xfrm>
          <a:prstGeom prst="rect">
            <a:avLst/>
          </a:prstGeom>
        </p:spPr>
      </p:pic>
    </p:spTree>
    <p:extLst>
      <p:ext uri="{BB962C8B-B14F-4D97-AF65-F5344CB8AC3E}">
        <p14:creationId xmlns:p14="http://schemas.microsoft.com/office/powerpoint/2010/main" val="345058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8171" y="523783"/>
            <a:ext cx="8114190" cy="5415378"/>
          </a:xfrm>
          <a:solidFill>
            <a:schemeClr val="accent4">
              <a:lumMod val="20000"/>
              <a:lumOff val="80000"/>
            </a:schemeClr>
          </a:solidFill>
        </p:spPr>
        <p:txBody>
          <a:bodyPr>
            <a:noAutofit/>
          </a:bodyPr>
          <a:lstStyle/>
          <a:p>
            <a:pPr marL="0" indent="0" algn="just">
              <a:lnSpc>
                <a:spcPct val="100000"/>
              </a:lnSpc>
              <a:spcBef>
                <a:spcPts val="0"/>
              </a:spcBef>
              <a:buNone/>
            </a:pPr>
            <a:r>
              <a:rPr lang="ru-RU" sz="1400" dirty="0" smtClean="0"/>
              <a:t>    Вот этого–то </a:t>
            </a:r>
            <a:r>
              <a:rPr lang="ru-RU" sz="1400" dirty="0"/>
              <a:t>теперь мне и не хватает. И мне тем труднее это переносить, что я с детства привык к обществу, живя в дет. доме. Затем Ф.З.У., а позднее служба во флоте закрепили во мне эти чувства и для меня настоящее убийство жить в обществе, но в одиночестве. Так мог жить только Тургеневский бирюк, да разве наш Кузьма, привыкший к одиночеству в далеких глухих сибирских лесах.</a:t>
            </a:r>
          </a:p>
          <a:p>
            <a:pPr marL="0" indent="0" algn="just">
              <a:lnSpc>
                <a:spcPct val="100000"/>
              </a:lnSpc>
              <a:spcBef>
                <a:spcPts val="0"/>
              </a:spcBef>
              <a:buNone/>
            </a:pPr>
            <a:r>
              <a:rPr lang="ru-RU" sz="1400" dirty="0" smtClean="0"/>
              <a:t>    В </a:t>
            </a:r>
            <a:r>
              <a:rPr lang="ru-RU" sz="1400" dirty="0"/>
              <a:t>июле у нас две даты: 18-го – день нашей свадьбы, а сегодня (25/</a:t>
            </a:r>
            <a:r>
              <a:rPr lang="en-US" sz="1400" dirty="0"/>
              <a:t>VII</a:t>
            </a:r>
            <a:r>
              <a:rPr lang="ru-RU" sz="1400" dirty="0"/>
              <a:t>) годовщина моего отъезда в Армию…</a:t>
            </a:r>
          </a:p>
          <a:p>
            <a:pPr marL="0" indent="0" algn="just">
              <a:lnSpc>
                <a:spcPct val="100000"/>
              </a:lnSpc>
              <a:spcBef>
                <a:spcPts val="0"/>
              </a:spcBef>
              <a:buNone/>
            </a:pPr>
            <a:r>
              <a:rPr lang="ru-RU" sz="1400" dirty="0" smtClean="0"/>
              <a:t>    Народ </a:t>
            </a:r>
            <a:r>
              <a:rPr lang="ru-RU" sz="1400" dirty="0"/>
              <a:t>величествен, ибо в нем есть простота, добро и правда… И не может быть величия и там, где нет этих качеств. Но этого не хотят понимать некоторые из тех, кто желает сам казаться величественным, но не обладает этими качествами. Такие люди думают, что величие их состоит </a:t>
            </a:r>
            <a:r>
              <a:rPr lang="ru-RU" sz="1400" dirty="0" smtClean="0"/>
              <a:t>лишь </a:t>
            </a:r>
            <a:r>
              <a:rPr lang="ru-RU" sz="1400" dirty="0"/>
              <a:t>в петличных знаках и они порой только и думают об увеличении этих знаков. Если же копнуть их мозги, то убедишься в пустоте их и скудности мышления. И </a:t>
            </a:r>
            <a:r>
              <a:rPr lang="ru-RU" sz="1400" dirty="0" smtClean="0"/>
              <a:t>по-моему, </a:t>
            </a:r>
            <a:r>
              <a:rPr lang="ru-RU" sz="1400" dirty="0"/>
              <a:t>порой некоторые допускают ошибку, не используя людей без знаков, но с багажом в </a:t>
            </a:r>
            <a:r>
              <a:rPr lang="ru-RU" sz="1400" dirty="0" smtClean="0"/>
              <a:t>мозгах, </a:t>
            </a:r>
            <a:r>
              <a:rPr lang="ru-RU" sz="1400" dirty="0"/>
              <a:t>на деле, которое нередко портят те узколобые «мыслители». Сейчас такой период, когда нужно уметь не только рационально использовать материальные ресурсы, но и людские силы, расставляя их соответственно их способностям в интересах общего дела. На практике не всегда так получается, что оказывает пагубное влияние на исход частных задач нашего общего дела…</a:t>
            </a:r>
          </a:p>
          <a:p>
            <a:pPr marL="0" indent="0" algn="just">
              <a:lnSpc>
                <a:spcPct val="100000"/>
              </a:lnSpc>
              <a:spcBef>
                <a:spcPts val="0"/>
              </a:spcBef>
              <a:buNone/>
            </a:pPr>
            <a:r>
              <a:rPr lang="ru-RU" sz="1400" dirty="0" smtClean="0"/>
              <a:t>    У </a:t>
            </a:r>
            <a:r>
              <a:rPr lang="ru-RU" sz="1400" dirty="0"/>
              <a:t>каждого есть своя </a:t>
            </a:r>
            <a:r>
              <a:rPr lang="ru-RU" sz="1400" dirty="0" smtClean="0"/>
              <a:t>стихия</a:t>
            </a:r>
            <a:r>
              <a:rPr lang="ru-RU" sz="1400" dirty="0"/>
              <a:t>. Орел чувствует себя дома на горных вершинах, паря в зените. А петух, например, не желает лучшего, важно расхаживая по двору, разгребая навоз и подкликая кур к найденному зерну.  А попробуй орла посадить на место петуха, а петуха  - на место орла, т.е. каждого лишить собственной их стихии…</a:t>
            </a:r>
          </a:p>
          <a:p>
            <a:pPr marL="0" indent="0" algn="just">
              <a:lnSpc>
                <a:spcPct val="100000"/>
              </a:lnSpc>
              <a:spcBef>
                <a:spcPts val="0"/>
              </a:spcBef>
              <a:buNone/>
            </a:pPr>
            <a:r>
              <a:rPr lang="ru-RU" sz="1400" dirty="0" smtClean="0"/>
              <a:t>    Каждый </a:t>
            </a:r>
            <a:r>
              <a:rPr lang="ru-RU" sz="1400" dirty="0"/>
              <a:t>чувствует себя хорошо только в </a:t>
            </a:r>
            <a:r>
              <a:rPr lang="ru-RU" sz="1400" dirty="0" smtClean="0"/>
              <a:t>родной стихии </a:t>
            </a:r>
            <a:r>
              <a:rPr lang="ru-RU" sz="1400" dirty="0"/>
              <a:t>и в ней он дает больше пользы. Допустим, человек в течение 10-12 лет учился и работал в одном направлении, а затем его вдруг бросают в другую область деятельности.  И он, как петух, сидит на скале и тщетно ищет зерна, которых так много было на его родном дворе…</a:t>
            </a:r>
          </a:p>
          <a:p>
            <a:endParaRPr lang="ru-RU" sz="1400" dirty="0"/>
          </a:p>
        </p:txBody>
      </p:sp>
    </p:spTree>
    <p:extLst>
      <p:ext uri="{BB962C8B-B14F-4D97-AF65-F5344CB8AC3E}">
        <p14:creationId xmlns:p14="http://schemas.microsoft.com/office/powerpoint/2010/main" val="247680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44658" y="112735"/>
            <a:ext cx="5611661" cy="6563638"/>
          </a:xfrm>
          <a:solidFill>
            <a:schemeClr val="accent4">
              <a:lumMod val="20000"/>
              <a:lumOff val="80000"/>
            </a:schemeClr>
          </a:solidFill>
        </p:spPr>
        <p:txBody>
          <a:bodyPr>
            <a:noAutofit/>
          </a:bodyPr>
          <a:lstStyle/>
          <a:p>
            <a:pPr marL="0" indent="0" algn="just">
              <a:buNone/>
            </a:pPr>
            <a:r>
              <a:rPr lang="ru-RU" sz="1400" b="1" u="sng" dirty="0"/>
              <a:t>28 июля  </a:t>
            </a:r>
            <a:endParaRPr lang="ru-RU" sz="1400" dirty="0"/>
          </a:p>
          <a:p>
            <a:pPr marL="0" indent="0" algn="just">
              <a:lnSpc>
                <a:spcPct val="100000"/>
              </a:lnSpc>
              <a:spcBef>
                <a:spcPts val="0"/>
              </a:spcBef>
              <a:buNone/>
            </a:pPr>
            <a:r>
              <a:rPr lang="ru-RU" sz="1400" dirty="0" smtClean="0"/>
              <a:t>    В </a:t>
            </a:r>
            <a:r>
              <a:rPr lang="ru-RU" sz="1400" dirty="0"/>
              <a:t>течение нескольких последних лётных дней авиация противника проявляла некоторую активность. Как-то раз два немецких самолета погнались за нашим истребителем. Ястребок ловко маневрировал, то поднимался вверх, то штопором камнем падал вниз, но неожиданно свертывал в сторону, когда на </a:t>
            </a:r>
            <a:r>
              <a:rPr lang="ru-RU" sz="1400" dirty="0" smtClean="0"/>
              <a:t>его </a:t>
            </a:r>
            <a:r>
              <a:rPr lang="ru-RU" sz="1400" dirty="0"/>
              <a:t>хвост наседал один из преследователей. Долетев до Паши, фашистские самолеты отказались от дальнейшего преследования и вернулись на свою территорию. </a:t>
            </a:r>
          </a:p>
          <a:p>
            <a:pPr marL="0" indent="0" algn="just">
              <a:lnSpc>
                <a:spcPct val="100000"/>
              </a:lnSpc>
              <a:spcBef>
                <a:spcPts val="0"/>
              </a:spcBef>
              <a:buNone/>
            </a:pPr>
            <a:r>
              <a:rPr lang="ru-RU" sz="1400" dirty="0" smtClean="0"/>
              <a:t>    Позавчера </a:t>
            </a:r>
            <a:r>
              <a:rPr lang="ru-RU" sz="1400" dirty="0"/>
              <a:t>три их самолета залетели в наш тыл с целью разведки. Поднялась резкая трескотня зенитных 4-х ствольных пулеметов. Расчет одного пулемета дал несколько очередей трассирующими пулями. Белые полоски пролетали за хвостом самолета. Тогда кто-то из наших крикнул: «Дай немножко левее</a:t>
            </a:r>
            <a:r>
              <a:rPr lang="ru-RU" sz="1400" dirty="0" smtClean="0"/>
              <a:t>!». Следующая </a:t>
            </a:r>
            <a:r>
              <a:rPr lang="ru-RU" sz="1400" dirty="0"/>
              <a:t>очередь попала точно по </a:t>
            </a:r>
            <a:r>
              <a:rPr lang="ru-RU" sz="1400" dirty="0" smtClean="0"/>
              <a:t>самолету, </a:t>
            </a:r>
            <a:r>
              <a:rPr lang="ru-RU" sz="1400" dirty="0"/>
              <a:t>который сразу же пошел на снижение в районе ст. </a:t>
            </a:r>
            <a:r>
              <a:rPr lang="ru-RU" sz="1400" dirty="0" err="1"/>
              <a:t>Оять</a:t>
            </a:r>
            <a:r>
              <a:rPr lang="ru-RU" sz="1400" dirty="0"/>
              <a:t>. Говорят, что этот самолет «Ю- 88» сбит. Через некоторое время в небе появились белые шары. Каждый высказывал свои догадки, что бы это могло быть. Но правым оказался ст. л-</a:t>
            </a:r>
            <a:r>
              <a:rPr lang="ru-RU" sz="1400" dirty="0" err="1"/>
              <a:t>нт</a:t>
            </a:r>
            <a:r>
              <a:rPr lang="ru-RU" sz="1400" dirty="0"/>
              <a:t> Фомин, сказав, что это немцы спускают мины. Один из таких парашютов – баллонов приземлился в районе д. Фомино.</a:t>
            </a:r>
          </a:p>
          <a:p>
            <a:pPr marL="0" indent="0" algn="just">
              <a:lnSpc>
                <a:spcPct val="100000"/>
              </a:lnSpc>
              <a:spcBef>
                <a:spcPts val="0"/>
              </a:spcBef>
              <a:buNone/>
            </a:pPr>
            <a:r>
              <a:rPr lang="ru-RU" sz="1400" dirty="0" smtClean="0"/>
              <a:t>   В </a:t>
            </a:r>
            <a:r>
              <a:rPr lang="ru-RU" sz="1400" dirty="0"/>
              <a:t>штабе решили послать туда людей. Пока искали автомашину, оказалось, что люди </a:t>
            </a:r>
            <a:r>
              <a:rPr lang="ru-RU" sz="1400" dirty="0" err="1"/>
              <a:t>заград</a:t>
            </a:r>
            <a:r>
              <a:rPr lang="ru-RU" sz="1400" dirty="0"/>
              <a:t>. роты не готовы. Тогда Фомин сам взял машину и с нашими ребятами уехал в Фомино. Но там уже какой - то капитан–лейтенант из 3-й </a:t>
            </a:r>
            <a:r>
              <a:rPr lang="ru-RU" sz="1400" dirty="0" err="1"/>
              <a:t>мб</a:t>
            </a:r>
            <a:r>
              <a:rPr lang="ru-RU" sz="1400" dirty="0"/>
              <a:t>. расстрелял мину…  Другой баллон опустился в районе, где  Саблин косит сено. Трофеи привез сюда. Огромный баллон из промасленной бумаги наполнен газом, пахнущим свежим сеном (</a:t>
            </a:r>
            <a:r>
              <a:rPr lang="ru-RU" sz="1400" dirty="0" smtClean="0"/>
              <a:t>по-видимому фосген</a:t>
            </a:r>
            <a:r>
              <a:rPr lang="ru-RU" sz="1400" dirty="0"/>
              <a:t>) небольшой концентрации. К нему на крепких белых шнурах привязаны две картонных коробки - мины с часовым механизмом. Как  только шнур ослабевает, специальная собачка соединяется с контактом и происходит взрыв вещества, вложенного в другую половину коробки…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44" y="362597"/>
            <a:ext cx="3178714" cy="4804206"/>
          </a:xfrm>
          <a:prstGeom prst="rect">
            <a:avLst/>
          </a:prstGeom>
        </p:spPr>
      </p:pic>
    </p:spTree>
    <p:extLst>
      <p:ext uri="{BB962C8B-B14F-4D97-AF65-F5344CB8AC3E}">
        <p14:creationId xmlns:p14="http://schemas.microsoft.com/office/powerpoint/2010/main" val="4253727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5924" y="160639"/>
            <a:ext cx="4595874" cy="6524367"/>
          </a:xfrm>
          <a:solidFill>
            <a:schemeClr val="accent4">
              <a:lumMod val="20000"/>
              <a:lumOff val="80000"/>
              <a:alpha val="83000"/>
            </a:schemeClr>
          </a:solidFill>
        </p:spPr>
        <p:txBody>
          <a:bodyPr>
            <a:normAutofit fontScale="62500" lnSpcReduction="20000"/>
          </a:bodyPr>
          <a:lstStyle/>
          <a:p>
            <a:pPr marL="0" indent="0" algn="just">
              <a:buNone/>
            </a:pPr>
            <a:r>
              <a:rPr lang="ru-RU" sz="2200" b="1" u="sng" dirty="0"/>
              <a:t>31 июля </a:t>
            </a:r>
            <a:endParaRPr lang="ru-RU" sz="2200" dirty="0"/>
          </a:p>
          <a:p>
            <a:pPr marL="0" indent="0" algn="just">
              <a:lnSpc>
                <a:spcPct val="120000"/>
              </a:lnSpc>
              <a:spcBef>
                <a:spcPts val="0"/>
              </a:spcBef>
              <a:buNone/>
            </a:pPr>
            <a:r>
              <a:rPr lang="ru-RU" sz="2200" b="1" dirty="0"/>
              <a:t> </a:t>
            </a:r>
            <a:r>
              <a:rPr lang="ru-RU" sz="2200" b="1" dirty="0" smtClean="0"/>
              <a:t>  </a:t>
            </a:r>
            <a:r>
              <a:rPr lang="ru-RU" sz="2200" dirty="0" smtClean="0"/>
              <a:t>Вчера </a:t>
            </a:r>
            <a:r>
              <a:rPr lang="ru-RU" sz="2200" dirty="0"/>
              <a:t>объявлен приказ Сталина № 227 от 28 июля – с/г. О нем можно будет говорить и писать только после войны…</a:t>
            </a:r>
          </a:p>
          <a:p>
            <a:pPr marL="0" indent="0" algn="just">
              <a:lnSpc>
                <a:spcPct val="120000"/>
              </a:lnSpc>
              <a:spcBef>
                <a:spcPts val="0"/>
              </a:spcBef>
              <a:buNone/>
            </a:pPr>
            <a:r>
              <a:rPr lang="ru-RU" sz="2200" dirty="0" smtClean="0"/>
              <a:t>    От </a:t>
            </a:r>
            <a:r>
              <a:rPr lang="ru-RU" sz="2200" dirty="0"/>
              <a:t>Веры получил письмо. </a:t>
            </a:r>
          </a:p>
          <a:p>
            <a:pPr marL="0" indent="0" algn="just">
              <a:lnSpc>
                <a:spcPct val="120000"/>
              </a:lnSpc>
              <a:spcBef>
                <a:spcPts val="0"/>
              </a:spcBef>
              <a:buNone/>
            </a:pPr>
            <a:r>
              <a:rPr lang="ru-RU" sz="2200" dirty="0" smtClean="0"/>
              <a:t>«</a:t>
            </a:r>
            <a:r>
              <a:rPr lang="ru-RU" sz="2200" dirty="0"/>
              <a:t>О своей жизни писать нечего, ибо ничего нового нет. Все те же противные </a:t>
            </a:r>
            <a:r>
              <a:rPr lang="ru-RU" sz="2200" dirty="0" smtClean="0"/>
              <a:t>команды, </a:t>
            </a:r>
            <a:r>
              <a:rPr lang="ru-RU" sz="2200" dirty="0"/>
              <a:t>тревоги и подъем. Сегодня (22/</a:t>
            </a:r>
            <a:r>
              <a:rPr lang="en-US" sz="2200" dirty="0"/>
              <a:t>VII</a:t>
            </a:r>
            <a:r>
              <a:rPr lang="ru-RU" sz="2200" dirty="0"/>
              <a:t>) первый раз стояла часовым. Представь себе, все кустики казались живыми людьми, двигающимися на меня.  Вот где страх-то был! Да при том, всех нас, девушек </a:t>
            </a:r>
            <a:r>
              <a:rPr lang="ru-RU" sz="2200" dirty="0" smtClean="0"/>
              <a:t>проверяли: </a:t>
            </a:r>
            <a:r>
              <a:rPr lang="ru-RU" sz="2200" dirty="0"/>
              <a:t>то комбат, то комиссар. Но все обошлось благополучно; правда, чуть не застрелила к-</a:t>
            </a:r>
            <a:r>
              <a:rPr lang="ru-RU" sz="2200" dirty="0" err="1"/>
              <a:t>ра</a:t>
            </a:r>
            <a:r>
              <a:rPr lang="ru-RU" sz="2200" dirty="0"/>
              <a:t> огневого взвода, но повернул обратно… И надоело все это. Сначала, как нас приняли на огневую позицию, было так интересно, все казалось новым, а теперь все надоело. Некоторые из нас, в том числе и я, пытались плакать, но комбат у нас такой злой, - как увидит у кого слезы, так и взыскания, да мало того, еще на гауптвахту обещает посадить. Вот «весело-то»! Некоторых из нас, наверное, скоро пошлют в военное училище. Вот </a:t>
            </a:r>
            <a:r>
              <a:rPr lang="ru-RU" sz="2200" dirty="0" err="1"/>
              <a:t>срамотище</a:t>
            </a:r>
            <a:r>
              <a:rPr lang="ru-RU" sz="2200" dirty="0"/>
              <a:t>-то будет. Я боюсь, чтобы не послали. Тут лучше гроб «со </a:t>
            </a:r>
            <a:r>
              <a:rPr lang="ru-RU" sz="2200" dirty="0" smtClean="0"/>
              <a:t>с музыкой</a:t>
            </a:r>
            <a:r>
              <a:rPr lang="ru-RU" sz="2200" dirty="0"/>
              <a:t>». Вот чувства и жизнь наших девушек-зенитчиц… </a:t>
            </a:r>
          </a:p>
          <a:p>
            <a:pPr marL="0" indent="0" algn="just">
              <a:lnSpc>
                <a:spcPct val="120000"/>
              </a:lnSpc>
              <a:spcBef>
                <a:spcPts val="0"/>
              </a:spcBef>
              <a:buNone/>
            </a:pPr>
            <a:r>
              <a:rPr lang="ru-RU" sz="2200" dirty="0" smtClean="0"/>
              <a:t>    Вчера </a:t>
            </a:r>
            <a:r>
              <a:rPr lang="ru-RU" sz="2200" dirty="0"/>
              <a:t>был тихий вечер. У костра собрались почти все «старички», в том числе и Цыганков с другими адъютантами. (Их всех к нам снова перевели). Затянули Казачью песню, затем «Галю», «Стеньку Разина» с припевами</a:t>
            </a:r>
            <a:r>
              <a:rPr lang="ru-RU" sz="2200" dirty="0" smtClean="0"/>
              <a:t>: «</a:t>
            </a:r>
            <a:r>
              <a:rPr lang="ru-RU" sz="2200" dirty="0"/>
              <a:t>Лиза, Лиза, Лизавета и т.д</a:t>
            </a:r>
            <a:r>
              <a:rPr lang="ru-RU" sz="2200" dirty="0" smtClean="0"/>
              <a:t>.»</a:t>
            </a:r>
            <a:endParaRPr lang="ru-RU" sz="2200" dirty="0"/>
          </a:p>
          <a:p>
            <a:pPr algn="just">
              <a:lnSpc>
                <a:spcPct val="120000"/>
              </a:lnSpc>
              <a:spcBef>
                <a:spcPts val="0"/>
              </a:spcBef>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587914">
            <a:off x="4672414" y="1622439"/>
            <a:ext cx="4590323" cy="3474121"/>
          </a:xfrm>
          <a:prstGeom prst="rect">
            <a:avLst/>
          </a:prstGeom>
          <a:ln>
            <a:noFill/>
          </a:ln>
          <a:effectLst>
            <a:softEdge rad="112500"/>
          </a:effectLst>
        </p:spPr>
      </p:pic>
    </p:spTree>
    <p:extLst>
      <p:ext uri="{BB962C8B-B14F-4D97-AF65-F5344CB8AC3E}">
        <p14:creationId xmlns:p14="http://schemas.microsoft.com/office/powerpoint/2010/main" val="3654886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28649" y="559293"/>
            <a:ext cx="8115855" cy="5617670"/>
          </a:xfrm>
        </p:spPr>
        <p:txBody>
          <a:bodyPr/>
          <a:lstStyle/>
          <a:p>
            <a:pPr marL="0" indent="0">
              <a:buNone/>
            </a:pPr>
            <a:r>
              <a:rPr lang="ru-RU" dirty="0" smtClean="0"/>
              <a:t>   </a:t>
            </a:r>
            <a:endParaRPr lang="ru-RU" dirty="0"/>
          </a:p>
        </p:txBody>
      </p:sp>
      <p:sp>
        <p:nvSpPr>
          <p:cNvPr id="3" name="Прямоугольник 2"/>
          <p:cNvSpPr/>
          <p:nvPr/>
        </p:nvSpPr>
        <p:spPr>
          <a:xfrm>
            <a:off x="628649" y="868533"/>
            <a:ext cx="8218787" cy="4891467"/>
          </a:xfrm>
          <a:prstGeom prst="rect">
            <a:avLst/>
          </a:prstGeom>
          <a:solidFill>
            <a:schemeClr val="accent4">
              <a:lumMod val="20000"/>
              <a:lumOff val="80000"/>
              <a:alpha val="83000"/>
            </a:schemeClr>
          </a:solidFill>
        </p:spPr>
        <p:txBody>
          <a:bodyPr wrap="square">
            <a:spAutoFit/>
          </a:bodyPr>
          <a:lstStyle/>
          <a:p>
            <a:pPr algn="just"/>
            <a:r>
              <a:rPr lang="ru-RU" sz="2000" dirty="0">
                <a:latin typeface="Calibri" panose="020F0502020204030204" pitchFamily="34" charset="0"/>
                <a:ea typeface="Calibri" panose="020F0502020204030204" pitchFamily="34" charset="0"/>
                <a:cs typeface="Calibri" panose="020F0502020204030204" pitchFamily="34" charset="0"/>
              </a:rPr>
              <a:t> </a:t>
            </a:r>
            <a:r>
              <a:rPr lang="ru-RU" sz="2000" dirty="0" smtClean="0">
                <a:latin typeface="Calibri" panose="020F0502020204030204" pitchFamily="34" charset="0"/>
                <a:ea typeface="Calibri" panose="020F0502020204030204" pitchFamily="34" charset="0"/>
                <a:cs typeface="Calibri" panose="020F0502020204030204" pitchFamily="34" charset="0"/>
              </a:rPr>
              <a:t>       Впервые представляем </a:t>
            </a:r>
            <a:r>
              <a:rPr lang="ru-RU" sz="2000" dirty="0">
                <a:latin typeface="Calibri" panose="020F0502020204030204" pitchFamily="34" charset="0"/>
                <a:ea typeface="Calibri" panose="020F0502020204030204" pitchFamily="34" charset="0"/>
                <a:cs typeface="Calibri" panose="020F0502020204030204" pitchFamily="34" charset="0"/>
              </a:rPr>
              <a:t>вашему вниманию уникальный для нашего архива документ – «Фронтовые записки</a:t>
            </a:r>
            <a:r>
              <a:rPr lang="ru-RU" sz="2000" dirty="0" smtClean="0">
                <a:latin typeface="Calibri" panose="020F0502020204030204" pitchFamily="34" charset="0"/>
                <a:ea typeface="Calibri" panose="020F0502020204030204" pitchFamily="34" charset="0"/>
                <a:cs typeface="Calibri" panose="020F0502020204030204" pitchFamily="34" charset="0"/>
              </a:rPr>
              <a:t>» </a:t>
            </a:r>
            <a:r>
              <a:rPr lang="ru-RU" sz="2000" dirty="0" err="1">
                <a:latin typeface="Calibri" panose="020F0502020204030204" pitchFamily="34" charset="0"/>
                <a:ea typeface="Calibri" panose="020F0502020204030204" pitchFamily="34" charset="0"/>
                <a:cs typeface="Calibri" panose="020F0502020204030204" pitchFamily="34" charset="0"/>
              </a:rPr>
              <a:t>Багимова</a:t>
            </a:r>
            <a:r>
              <a:rPr lang="ru-RU" sz="2000" dirty="0">
                <a:latin typeface="Calibri" panose="020F0502020204030204" pitchFamily="34" charset="0"/>
                <a:ea typeface="Calibri" panose="020F0502020204030204" pitchFamily="34" charset="0"/>
                <a:cs typeface="Calibri" panose="020F0502020204030204" pitchFamily="34" charset="0"/>
              </a:rPr>
              <a:t> Константина Михайловича, главного старшины, </a:t>
            </a:r>
            <a:r>
              <a:rPr lang="ru-RU" sz="2000" dirty="0"/>
              <a:t>заместителя командира </a:t>
            </a:r>
            <a:r>
              <a:rPr lang="ru-RU" sz="2000" dirty="0" smtClean="0"/>
              <a:t>по </a:t>
            </a:r>
            <a:r>
              <a:rPr lang="ru-RU" sz="2000" dirty="0"/>
              <a:t>политической части отдельной роты автоматчиков 70-й отдельной бригады 7-й армии Карельского </a:t>
            </a:r>
            <a:r>
              <a:rPr lang="ru-RU" sz="2000" dirty="0" smtClean="0"/>
              <a:t>фронта, </a:t>
            </a:r>
            <a:r>
              <a:rPr lang="ru-RU" sz="2000" dirty="0" smtClean="0">
                <a:latin typeface="Calibri" panose="020F0502020204030204" pitchFamily="34" charset="0"/>
                <a:ea typeface="Calibri" panose="020F0502020204030204" pitchFamily="34" charset="0"/>
                <a:cs typeface="Calibri" panose="020F0502020204030204" pitchFamily="34" charset="0"/>
              </a:rPr>
              <a:t>1942 </a:t>
            </a:r>
            <a:r>
              <a:rPr lang="ru-RU" sz="2000" dirty="0">
                <a:latin typeface="Calibri" panose="020F0502020204030204" pitchFamily="34" charset="0"/>
                <a:ea typeface="Calibri" panose="020F0502020204030204" pitchFamily="34" charset="0"/>
                <a:cs typeface="Calibri" panose="020F0502020204030204" pitchFamily="34" charset="0"/>
              </a:rPr>
              <a:t>года</a:t>
            </a:r>
            <a:r>
              <a:rPr lang="ru-RU" sz="2000" dirty="0" smtClean="0">
                <a:latin typeface="Calibri" panose="020F0502020204030204" pitchFamily="34" charset="0"/>
                <a:ea typeface="Calibri" panose="020F0502020204030204" pitchFamily="34" charset="0"/>
                <a:cs typeface="Calibri" panose="020F0502020204030204" pitchFamily="34" charset="0"/>
              </a:rPr>
              <a:t>, часть </a:t>
            </a:r>
            <a:r>
              <a:rPr lang="en-US" sz="2000" dirty="0" smtClean="0">
                <a:latin typeface="Calibri" panose="020F0502020204030204" pitchFamily="34" charset="0"/>
                <a:ea typeface="Calibri" panose="020F0502020204030204" pitchFamily="34" charset="0"/>
                <a:cs typeface="Calibri" panose="020F0502020204030204" pitchFamily="34" charset="0"/>
              </a:rPr>
              <a:t>II-</a:t>
            </a:r>
            <a:r>
              <a:rPr lang="ru-RU" sz="2000" dirty="0" smtClean="0">
                <a:latin typeface="Calibri" panose="020F0502020204030204" pitchFamily="34" charset="0"/>
                <a:ea typeface="Calibri" panose="020F0502020204030204" pitchFamily="34" charset="0"/>
                <a:cs typeface="Calibri" panose="020F0502020204030204" pitchFamily="34" charset="0"/>
              </a:rPr>
              <a:t>я.</a:t>
            </a:r>
            <a:endParaRPr lang="ru-RU" sz="2000" dirty="0"/>
          </a:p>
          <a:p>
            <a:pPr indent="449580" algn="just">
              <a:lnSpc>
                <a:spcPct val="107000"/>
              </a:lnSpc>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Дневниковые </a:t>
            </a:r>
            <a:r>
              <a:rPr lang="ru-RU" sz="2000" dirty="0">
                <a:latin typeface="Calibri" panose="020F0502020204030204" pitchFamily="34" charset="0"/>
                <a:ea typeface="Calibri" panose="020F0502020204030204" pitchFamily="34" charset="0"/>
                <a:cs typeface="Calibri" panose="020F0502020204030204" pitchFamily="34" charset="0"/>
              </a:rPr>
              <a:t>записи всегда были ценнейшим материалом по истории войны, в которых описывали события по </a:t>
            </a:r>
            <a:r>
              <a:rPr lang="ru-RU" sz="2000" dirty="0" smtClean="0">
                <a:latin typeface="Calibri" panose="020F0502020204030204" pitchFamily="34" charset="0"/>
                <a:ea typeface="Calibri" panose="020F0502020204030204" pitchFamily="34" charset="0"/>
                <a:cs typeface="Calibri" panose="020F0502020204030204" pitchFamily="34" charset="0"/>
              </a:rPr>
              <a:t>«горячим следам», </a:t>
            </a:r>
            <a:r>
              <a:rPr lang="ru-RU" sz="2000" dirty="0">
                <a:latin typeface="Calibri" panose="020F0502020204030204" pitchFamily="34" charset="0"/>
                <a:ea typeface="Calibri" panose="020F0502020204030204" pitchFamily="34" charset="0"/>
                <a:cs typeface="Calibri" panose="020F0502020204030204" pitchFamily="34" charset="0"/>
              </a:rPr>
              <a:t>сохраняя эмоции и мысли человека, в них участвовавшего. Записи воскрешают лица и глаза, улыбки и слезы, неповторимую и ничем </a:t>
            </a:r>
            <a:r>
              <a:rPr lang="ru-RU" sz="2000" dirty="0" smtClean="0">
                <a:latin typeface="Calibri" panose="020F0502020204030204" pitchFamily="34" charset="0"/>
                <a:ea typeface="Calibri" panose="020F0502020204030204" pitchFamily="34" charset="0"/>
                <a:cs typeface="Calibri" panose="020F0502020204030204" pitchFamily="34" charset="0"/>
              </a:rPr>
              <a:t>незаменимую </a:t>
            </a:r>
            <a:r>
              <a:rPr lang="ru-RU" sz="2000" dirty="0">
                <a:latin typeface="Calibri" panose="020F0502020204030204" pitchFamily="34" charset="0"/>
                <a:ea typeface="Calibri" panose="020F0502020204030204" pitchFamily="34" charset="0"/>
                <a:cs typeface="Calibri" panose="020F0502020204030204" pitchFamily="34" charset="0"/>
              </a:rPr>
              <a:t>атмосферу прямого общения с людьми.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2000" dirty="0">
                <a:latin typeface="Calibri" panose="020F0502020204030204" pitchFamily="34" charset="0"/>
                <a:ea typeface="Calibri" panose="020F0502020204030204" pitchFamily="34" charset="0"/>
                <a:cs typeface="Calibri" panose="020F0502020204030204" pitchFamily="34" charset="0"/>
              </a:rPr>
              <a:t>Константин Михайлович изложил на бумаге свои непосредственные впечатления и размышления безо всякой подготовки и последующих исправлений. Записи, сделанные с  28 мая </a:t>
            </a:r>
            <a:r>
              <a:rPr lang="ru-RU" sz="2000" dirty="0" smtClean="0">
                <a:latin typeface="Calibri" panose="020F0502020204030204" pitchFamily="34" charset="0"/>
                <a:ea typeface="Calibri" panose="020F0502020204030204" pitchFamily="34" charset="0"/>
                <a:cs typeface="Calibri" panose="020F0502020204030204" pitchFamily="34" charset="0"/>
              </a:rPr>
              <a:t>по 7 </a:t>
            </a:r>
            <a:r>
              <a:rPr lang="ru-RU" sz="2000" dirty="0">
                <a:latin typeface="Calibri" panose="020F0502020204030204" pitchFamily="34" charset="0"/>
                <a:ea typeface="Calibri" panose="020F0502020204030204" pitchFamily="34" charset="0"/>
                <a:cs typeface="Calibri" panose="020F0502020204030204" pitchFamily="34" charset="0"/>
              </a:rPr>
              <a:t>ноября 1942 года показывают нам будни Великой Отечественной глазами автора</a:t>
            </a:r>
            <a:r>
              <a:rPr lang="ru-RU" sz="2000" dirty="0" smtClean="0">
                <a:latin typeface="Calibri" panose="020F0502020204030204" pitchFamily="34" charset="0"/>
                <a:ea typeface="Calibri" panose="020F0502020204030204" pitchFamily="34" charset="0"/>
                <a:cs typeface="Calibri" panose="020F0502020204030204" pitchFamily="34"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dirty="0">
                <a:solidFill>
                  <a:srgbClr val="444444"/>
                </a:solidFill>
                <a:latin typeface="Calibri" panose="020F0502020204030204" pitchFamily="34" charset="0"/>
                <a:ea typeface="Calibri" panose="020F0502020204030204" pitchFamily="34" charset="0"/>
                <a:cs typeface="Calibri" panose="020F0502020204030204" pitchFamily="34"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408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38679" y="175364"/>
            <a:ext cx="4429998" cy="6513535"/>
          </a:xfrm>
          <a:solidFill>
            <a:schemeClr val="accent4">
              <a:lumMod val="20000"/>
              <a:lumOff val="80000"/>
            </a:schemeClr>
          </a:solidFill>
        </p:spPr>
        <p:txBody>
          <a:bodyPr>
            <a:noAutofit/>
          </a:bodyPr>
          <a:lstStyle/>
          <a:p>
            <a:pPr marL="0" indent="0" algn="just">
              <a:lnSpc>
                <a:spcPct val="100000"/>
              </a:lnSpc>
              <a:spcBef>
                <a:spcPts val="0"/>
              </a:spcBef>
              <a:buNone/>
            </a:pPr>
            <a:r>
              <a:rPr lang="ru-RU" sz="1400" dirty="0" smtClean="0"/>
              <a:t> </a:t>
            </a:r>
            <a:r>
              <a:rPr lang="ru-RU" sz="1400" b="1" u="sng" dirty="0" smtClean="0"/>
              <a:t>2 августа </a:t>
            </a:r>
          </a:p>
          <a:p>
            <a:pPr marL="0" indent="0" algn="just">
              <a:lnSpc>
                <a:spcPct val="100000"/>
              </a:lnSpc>
              <a:spcBef>
                <a:spcPts val="0"/>
              </a:spcBef>
              <a:buNone/>
            </a:pPr>
            <a:r>
              <a:rPr lang="ru-RU" sz="1400" dirty="0" smtClean="0"/>
              <a:t>    Фаина получила </a:t>
            </a:r>
            <a:r>
              <a:rPr lang="en-US" sz="1400" dirty="0" smtClean="0"/>
              <a:t>I</a:t>
            </a:r>
            <a:r>
              <a:rPr lang="ru-RU" sz="1400" dirty="0" smtClean="0"/>
              <a:t>-ю ч. «Фронтовых записок». </a:t>
            </a:r>
          </a:p>
          <a:p>
            <a:pPr marL="0" indent="0" algn="just">
              <a:lnSpc>
                <a:spcPct val="100000"/>
              </a:lnSpc>
              <a:spcBef>
                <a:spcPts val="0"/>
              </a:spcBef>
              <a:buNone/>
            </a:pPr>
            <a:r>
              <a:rPr lang="ru-RU" sz="1400" dirty="0" smtClean="0"/>
              <a:t>    На </a:t>
            </a:r>
            <a:r>
              <a:rPr lang="ru-RU" sz="1400" dirty="0"/>
              <a:t>юге наше положение – табак. Ростов, Новочеркасск сданы. Половина Воронежа у немцев. Подходят к Батайску. Новое </a:t>
            </a:r>
            <a:r>
              <a:rPr lang="ru-RU" sz="1400" dirty="0" err="1"/>
              <a:t>Сальское</a:t>
            </a:r>
            <a:r>
              <a:rPr lang="ru-RU" sz="1400" dirty="0"/>
              <a:t> направление. Путь на Кавказ и на Каспий. Наши люди, увезенные в Германию, работают как рабы (!?). </a:t>
            </a:r>
          </a:p>
          <a:p>
            <a:pPr marL="0" indent="0" algn="just">
              <a:lnSpc>
                <a:spcPct val="100000"/>
              </a:lnSpc>
              <a:spcBef>
                <a:spcPts val="0"/>
              </a:spcBef>
              <a:buNone/>
            </a:pPr>
            <a:r>
              <a:rPr lang="ru-RU" sz="1400" dirty="0" smtClean="0"/>
              <a:t>- </a:t>
            </a:r>
            <a:r>
              <a:rPr lang="ru-RU" sz="1400" dirty="0"/>
              <a:t>«Когда кончится эта волынка</a:t>
            </a:r>
            <a:r>
              <a:rPr lang="ru-RU" sz="1400" dirty="0" smtClean="0"/>
              <a:t>?» - </a:t>
            </a:r>
            <a:r>
              <a:rPr lang="ru-RU" sz="1400" dirty="0"/>
              <a:t>спрашивает Григорьев, остановив меня по дороге в </a:t>
            </a:r>
            <a:r>
              <a:rPr lang="ru-RU" sz="1400" dirty="0" smtClean="0"/>
              <a:t>полит. отдел. </a:t>
            </a:r>
            <a:r>
              <a:rPr lang="ru-RU" sz="1400" dirty="0"/>
              <a:t>Он стоит на посту.</a:t>
            </a:r>
          </a:p>
          <a:p>
            <a:pPr marL="0" indent="0" algn="just">
              <a:lnSpc>
                <a:spcPct val="100000"/>
              </a:lnSpc>
              <a:spcBef>
                <a:spcPts val="0"/>
              </a:spcBef>
              <a:buNone/>
            </a:pPr>
            <a:r>
              <a:rPr lang="ru-RU" sz="1400" dirty="0"/>
              <a:t>- «На год еще хватит</a:t>
            </a:r>
            <a:r>
              <a:rPr lang="ru-RU" sz="1400" dirty="0" smtClean="0"/>
              <a:t>», </a:t>
            </a:r>
            <a:r>
              <a:rPr lang="ru-RU" sz="1400" dirty="0"/>
              <a:t>- отвечаю. Создали штраф б-</a:t>
            </a:r>
            <a:r>
              <a:rPr lang="ru-RU" sz="1400" dirty="0" err="1"/>
              <a:t>ны</a:t>
            </a:r>
            <a:r>
              <a:rPr lang="ru-RU" sz="1400" dirty="0"/>
              <a:t> и </a:t>
            </a:r>
            <a:r>
              <a:rPr lang="ru-RU" sz="1400" dirty="0" err="1"/>
              <a:t>заград</a:t>
            </a:r>
            <a:r>
              <a:rPr lang="ru-RU" sz="1400" dirty="0"/>
              <a:t>. </a:t>
            </a:r>
            <a:r>
              <a:rPr lang="ru-RU" sz="1400" dirty="0" err="1"/>
              <a:t>подразделенния</a:t>
            </a:r>
            <a:r>
              <a:rPr lang="ru-RU" sz="1400" dirty="0"/>
              <a:t>. Появились паникеры. Машина разрушается, делает свое дело, - крушит, ломает, уничтожает. Жуткая картина.</a:t>
            </a:r>
          </a:p>
          <a:p>
            <a:pPr marL="0" indent="0">
              <a:lnSpc>
                <a:spcPct val="100000"/>
              </a:lnSpc>
              <a:spcBef>
                <a:spcPts val="0"/>
              </a:spcBef>
              <a:buNone/>
            </a:pPr>
            <a:endParaRPr lang="ru-RU" sz="1400" b="1" u="sng" dirty="0" smtClean="0"/>
          </a:p>
          <a:p>
            <a:pPr marL="0" indent="0">
              <a:lnSpc>
                <a:spcPct val="100000"/>
              </a:lnSpc>
              <a:spcBef>
                <a:spcPts val="0"/>
              </a:spcBef>
              <a:buNone/>
            </a:pPr>
            <a:r>
              <a:rPr lang="ru-RU" sz="1400" b="1" u="sng" dirty="0" smtClean="0"/>
              <a:t>18 </a:t>
            </a:r>
            <a:r>
              <a:rPr lang="ru-RU" sz="1400" b="1" u="sng" dirty="0"/>
              <a:t>сентября     </a:t>
            </a:r>
            <a:endParaRPr lang="ru-RU" sz="1400" dirty="0"/>
          </a:p>
          <a:p>
            <a:pPr marL="0" indent="0">
              <a:lnSpc>
                <a:spcPct val="100000"/>
              </a:lnSpc>
              <a:spcBef>
                <a:spcPts val="0"/>
              </a:spcBef>
              <a:buNone/>
            </a:pPr>
            <a:r>
              <a:rPr lang="ru-RU" sz="1400" dirty="0"/>
              <a:t> </a:t>
            </a:r>
            <a:r>
              <a:rPr lang="ru-RU" sz="1400" dirty="0" smtClean="0"/>
              <a:t>   Получил </a:t>
            </a:r>
            <a:r>
              <a:rPr lang="ru-RU" sz="1400" dirty="0"/>
              <a:t>от матери очень неприятное известие: мой брат Геркулес, </a:t>
            </a:r>
            <a:r>
              <a:rPr lang="ru-RU" sz="1400" dirty="0" smtClean="0"/>
              <a:t>гармонист </a:t>
            </a:r>
            <a:r>
              <a:rPr lang="ru-RU" sz="1400" dirty="0"/>
              <a:t>и быв. хулиган, спортсмен и хороший товарищ Федя убит 25/</a:t>
            </a:r>
            <a:r>
              <a:rPr lang="en-US" sz="1400" dirty="0"/>
              <a:t>IV</a:t>
            </a:r>
            <a:r>
              <a:rPr lang="ru-RU" sz="1400" dirty="0"/>
              <a:t>. Похоронен на 46-м км. от ст. Лоухи </a:t>
            </a:r>
            <a:r>
              <a:rPr lang="ru-RU" sz="1400" dirty="0" err="1"/>
              <a:t>Кестеньга</a:t>
            </a:r>
            <a:r>
              <a:rPr lang="ru-RU" sz="1400" dirty="0"/>
              <a:t>. Он был тоже гвардейцем, как и Борис. Сколько горя матери и Марусе! Ну, что ж, спи, мой брат, я за тебя этим гадам отомщу, вырву из их рядов не одну жизнь за твою молодую.</a:t>
            </a:r>
          </a:p>
          <a:p>
            <a:pPr marL="0" indent="0" algn="just">
              <a:lnSpc>
                <a:spcPct val="100000"/>
              </a:lnSpc>
              <a:spcBef>
                <a:spcPts val="0"/>
              </a:spcBef>
              <a:buNone/>
            </a:pPr>
            <a:endParaRPr lang="ru-RU" sz="1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69165">
            <a:off x="570368" y="675850"/>
            <a:ext cx="3204927" cy="4467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Объект 2"/>
          <p:cNvSpPr txBox="1">
            <a:spLocks/>
          </p:cNvSpPr>
          <p:nvPr/>
        </p:nvSpPr>
        <p:spPr>
          <a:xfrm rot="21275923">
            <a:off x="857196" y="5335478"/>
            <a:ext cx="3187448" cy="363985"/>
          </a:xfrm>
          <a:prstGeom prst="rect">
            <a:avLst/>
          </a:prstGeom>
          <a:solidFill>
            <a:schemeClr val="accent3">
              <a:lumMod val="20000"/>
              <a:lumOff val="80000"/>
              <a:alpha val="94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ru-RU" sz="1600" b="1" dirty="0" err="1" smtClean="0"/>
              <a:t>Багимов</a:t>
            </a:r>
            <a:r>
              <a:rPr lang="ru-RU" sz="1600" b="1" dirty="0" smtClean="0"/>
              <a:t> Федор Михайлович, 1933 г.</a:t>
            </a:r>
            <a:endParaRPr lang="ru-RU" sz="1600" dirty="0"/>
          </a:p>
        </p:txBody>
      </p:sp>
    </p:spTree>
    <p:extLst>
      <p:ext uri="{BB962C8B-B14F-4D97-AF65-F5344CB8AC3E}">
        <p14:creationId xmlns:p14="http://schemas.microsoft.com/office/powerpoint/2010/main" val="35568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532" y="112734"/>
            <a:ext cx="4628306" cy="6672114"/>
          </a:xfrm>
          <a:solidFill>
            <a:schemeClr val="accent4">
              <a:lumMod val="20000"/>
              <a:lumOff val="80000"/>
            </a:schemeClr>
          </a:solidFill>
        </p:spPr>
        <p:txBody>
          <a:bodyPr>
            <a:noAutofit/>
          </a:bodyPr>
          <a:lstStyle/>
          <a:p>
            <a:pPr marL="0" indent="0" algn="just">
              <a:buNone/>
            </a:pPr>
            <a:r>
              <a:rPr lang="ru-RU" sz="1400" b="1" u="sng" dirty="0"/>
              <a:t>26 сентября</a:t>
            </a:r>
            <a:endParaRPr lang="ru-RU" sz="1400" dirty="0"/>
          </a:p>
          <a:p>
            <a:pPr marL="0" indent="0" algn="just">
              <a:buNone/>
            </a:pPr>
            <a:r>
              <a:rPr lang="ru-RU" sz="1400" dirty="0" smtClean="0"/>
              <a:t>   Сижу </a:t>
            </a:r>
            <a:r>
              <a:rPr lang="ru-RU" sz="1400" dirty="0"/>
              <a:t>на берегу маленькой речушки </a:t>
            </a:r>
            <a:r>
              <a:rPr lang="ru-RU" sz="1400" dirty="0" err="1"/>
              <a:t>Шапша</a:t>
            </a:r>
            <a:r>
              <a:rPr lang="ru-RU" sz="1400" dirty="0"/>
              <a:t> с желтеющими берегами около землянки П.Т.С</a:t>
            </a:r>
            <a:r>
              <a:rPr lang="ru-RU" sz="1400" dirty="0" smtClean="0"/>
              <a:t>. (пункт телефонной связи). </a:t>
            </a:r>
            <a:r>
              <a:rPr lang="ru-RU" sz="1400" dirty="0"/>
              <a:t>Рядом картофельное поле. С него вчера колхозники собрали картофель. Выкапывали плугом, на впряженной в него захудалой клячонке. Старухи и подростки – мальчики и девочки. Кляча, выбившись из сил, упала и, вытянув шею, лежала на боку, поднимая вздутым животом. Одна девчушка тянула ее за узду, а вторая била по боку хворостиной. Лошадь встала, судорожно встряхивая корпусом и мотая головой. А сегодня три девочки и два мальчика собирают остатки мелкого картофеля. Один из них лет 7, круглолицый, в коротких штанишках, пальто с хлястиком и ботинках на босую ногу деловито вытряхивал собранную картошку из пилотки в мешок, затем разгрузил карманы и по-хозяйски подобрал выпавшую из рук и положил в мешок. Голова его покрыта шапкой </a:t>
            </a:r>
            <a:r>
              <a:rPr lang="ru-RU" sz="1400" dirty="0" err="1"/>
              <a:t>светлорусых</a:t>
            </a:r>
            <a:r>
              <a:rPr lang="ru-RU" sz="1400" dirty="0"/>
              <a:t> волос, закрывающих уши. В нем я вижу себя в 1919 </a:t>
            </a:r>
            <a:r>
              <a:rPr lang="ru-RU" sz="1400" dirty="0" smtClean="0"/>
              <a:t>году, </a:t>
            </a:r>
            <a:r>
              <a:rPr lang="ru-RU" sz="1400" dirty="0"/>
              <a:t>собиравшим картошку после ее уборки хозяевами, чтоб накормить больную мать и братишку Федю. </a:t>
            </a:r>
            <a:r>
              <a:rPr lang="ru-RU" sz="1400" dirty="0" smtClean="0"/>
              <a:t>Вообще, </a:t>
            </a:r>
            <a:r>
              <a:rPr lang="ru-RU" sz="1400" dirty="0"/>
              <a:t>эта пора для ребятишек была веселой и интересной. Мы уходили в овраг, разводили большие костры и пекли в них картошку. Она казалась нам вкуснее и слаще меда «белая рассыпчатая картошка! Мы, обжигая руки и губы и, шмыгая носами, с наслаждением уничтожали ее </a:t>
            </a:r>
            <a:r>
              <a:rPr lang="ru-RU" sz="1400" dirty="0" smtClean="0"/>
              <a:t>обгоревшую, </a:t>
            </a:r>
            <a:r>
              <a:rPr lang="ru-RU" sz="1400" dirty="0"/>
              <a:t>с хрустящей желтоватой корочкой. В ожидании следующей очереди испеченной картошки, мы рассказывали друг другу услышанные у бабушек страшные сказки о чертях, домовых, леших и оборотнях. Возвращались домой поздно, когда уже холодное солнце уходило за леса, босыми ногами ступая по жнитву. Так мы провожали </a:t>
            </a:r>
            <a:r>
              <a:rPr lang="ru-RU" sz="1400" dirty="0" smtClean="0"/>
              <a:t>лето…</a:t>
            </a:r>
            <a:endParaRPr lang="ru-RU" sz="1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837" y="112733"/>
            <a:ext cx="4275997" cy="3901723"/>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b="20757"/>
          <a:stretch/>
        </p:blipFill>
        <p:spPr>
          <a:xfrm>
            <a:off x="4734836" y="4014456"/>
            <a:ext cx="4275998" cy="2770392"/>
          </a:xfrm>
          <a:prstGeom prst="rect">
            <a:avLst/>
          </a:prstGeom>
        </p:spPr>
      </p:pic>
    </p:spTree>
    <p:extLst>
      <p:ext uri="{BB962C8B-B14F-4D97-AF65-F5344CB8AC3E}">
        <p14:creationId xmlns:p14="http://schemas.microsoft.com/office/powerpoint/2010/main" val="2140274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0" y="148281"/>
            <a:ext cx="4473146" cy="6487297"/>
          </a:xfrm>
          <a:solidFill>
            <a:schemeClr val="accent4">
              <a:lumMod val="20000"/>
              <a:lumOff val="80000"/>
              <a:alpha val="83000"/>
            </a:schemeClr>
          </a:solidFill>
        </p:spPr>
        <p:txBody>
          <a:bodyPr>
            <a:normAutofit/>
          </a:bodyPr>
          <a:lstStyle/>
          <a:p>
            <a:pPr marL="0" indent="0" algn="just">
              <a:buNone/>
            </a:pPr>
            <a:r>
              <a:rPr lang="ru-RU" sz="1400" b="1" u="sng" dirty="0"/>
              <a:t>5 ноября.      </a:t>
            </a:r>
            <a:r>
              <a:rPr lang="ru-RU" sz="1400" u="sng" dirty="0"/>
              <a:t> Мой брат Борис.</a:t>
            </a:r>
            <a:endParaRPr lang="ru-RU" sz="1400" dirty="0"/>
          </a:p>
          <a:p>
            <a:pPr marL="0" indent="0" algn="just">
              <a:lnSpc>
                <a:spcPct val="100000"/>
              </a:lnSpc>
              <a:spcBef>
                <a:spcPts val="0"/>
              </a:spcBef>
              <a:buNone/>
            </a:pPr>
            <a:r>
              <a:rPr lang="ru-RU" sz="1400" dirty="0" smtClean="0"/>
              <a:t>    По </a:t>
            </a:r>
            <a:r>
              <a:rPr lang="ru-RU" sz="1400" dirty="0"/>
              <a:t>моей просьбе Борис сообщил мне за что он награжден. </a:t>
            </a:r>
          </a:p>
          <a:p>
            <a:pPr marL="0" indent="0" algn="just">
              <a:lnSpc>
                <a:spcPct val="100000"/>
              </a:lnSpc>
              <a:spcBef>
                <a:spcPts val="0"/>
              </a:spcBef>
              <a:buNone/>
            </a:pPr>
            <a:r>
              <a:rPr lang="ru-RU" sz="1400" dirty="0" smtClean="0"/>
              <a:t>1). </a:t>
            </a:r>
            <a:r>
              <a:rPr lang="ru-RU" sz="1400" dirty="0"/>
              <a:t>Часть наступала, 9 </a:t>
            </a:r>
            <a:r>
              <a:rPr lang="ru-RU" sz="1400" dirty="0" smtClean="0"/>
              <a:t>человек </a:t>
            </a:r>
            <a:r>
              <a:rPr lang="ru-RU" sz="1400" dirty="0"/>
              <a:t>связистов во главе с лейтенантом Сушковым наводили связь. Из рощи их внезапно обстреляли немецкие автоматчики, рассеяв группу связистов. Л-</a:t>
            </a:r>
            <a:r>
              <a:rPr lang="ru-RU" sz="1400" dirty="0" err="1"/>
              <a:t>нт</a:t>
            </a:r>
            <a:r>
              <a:rPr lang="ru-RU" sz="1400" dirty="0"/>
              <a:t> Сушков и Борис залегли в воронку, сообщив о нападении командованию, и начали отстреливаться из автоматов. Они </a:t>
            </a:r>
            <a:r>
              <a:rPr lang="ru-RU" sz="1400" dirty="0" smtClean="0"/>
              <a:t>располагали  </a:t>
            </a:r>
            <a:r>
              <a:rPr lang="ru-RU" sz="1400" dirty="0"/>
              <a:t>6-ю дисками и 5-ю гранатами. Немцы начали их окружать, но наши храбрецы своим огнем заставили их залечь. Перебив 21 немца, смельчаки с гранатами бросились на врага и с криком «Ура!» прорвали вражеское кольцо. </a:t>
            </a:r>
          </a:p>
          <a:p>
            <a:pPr marL="0" indent="0" algn="just">
              <a:lnSpc>
                <a:spcPct val="100000"/>
              </a:lnSpc>
              <a:spcBef>
                <a:spcPts val="0"/>
              </a:spcBef>
              <a:buNone/>
            </a:pPr>
            <a:r>
              <a:rPr lang="ru-RU" sz="1400" dirty="0"/>
              <a:t>2). «Я был послан для осмотра линии, а она шла по открытой местности. Немец был на высоте и это поле обстреливал из миномета. Линию я едва успевал сращивать. Попал под бомбежку с воздуха. Линию порвало над рекой. Я по горло в воде не мог ее срастить, т.к. ее вырвало метра два. Тогда я, сколько было возможности, натянул ее и взялся за оголенные концы, благодаря чему линия работала непрерывно. Я простоял в воде около 5 ч. пока не пришли свои».</a:t>
            </a:r>
          </a:p>
          <a:p>
            <a:pPr marL="0" indent="0" algn="just">
              <a:lnSpc>
                <a:spcPct val="100000"/>
              </a:lnSpc>
              <a:spcBef>
                <a:spcPts val="0"/>
              </a:spcBef>
              <a:buNone/>
            </a:pPr>
            <a:r>
              <a:rPr lang="ru-RU" sz="1400" dirty="0" smtClean="0"/>
              <a:t>Касаясь </a:t>
            </a:r>
            <a:r>
              <a:rPr lang="ru-RU" sz="1400" dirty="0"/>
              <a:t>гибели Федора, Борис пишет: «Если у нас плачет одна семья, то у них (у немцев) заплачет сотня. И я это сделаю: Или сам умру или же отправлю на тот свет сотню этих гадов.»</a:t>
            </a:r>
          </a:p>
          <a:p>
            <a:pPr marL="0" indent="0" algn="just">
              <a:lnSpc>
                <a:spcPct val="100000"/>
              </a:lnSpc>
              <a:spcBef>
                <a:spcPts val="0"/>
              </a:spcBef>
              <a:buNone/>
            </a:pPr>
            <a:r>
              <a:rPr lang="ru-RU" sz="1400" dirty="0"/>
              <a:t>Что ж, у меня нет оснований быть не довольным своим Борисом. Молодец парень! </a:t>
            </a:r>
          </a:p>
          <a:p>
            <a:pPr algn="just"/>
            <a:endParaRPr lang="ru-RU" sz="1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36" y="148280"/>
            <a:ext cx="4398264" cy="452392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35" y="4672208"/>
            <a:ext cx="4385023" cy="1963370"/>
          </a:xfrm>
          <a:prstGeom prst="rect">
            <a:avLst/>
          </a:prstGeom>
        </p:spPr>
      </p:pic>
    </p:spTree>
    <p:extLst>
      <p:ext uri="{BB962C8B-B14F-4D97-AF65-F5344CB8AC3E}">
        <p14:creationId xmlns:p14="http://schemas.microsoft.com/office/powerpoint/2010/main" val="1312395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5351" y="210064"/>
            <a:ext cx="4436076" cy="6487297"/>
          </a:xfrm>
          <a:solidFill>
            <a:schemeClr val="accent4">
              <a:lumMod val="20000"/>
              <a:lumOff val="80000"/>
              <a:alpha val="83000"/>
            </a:schemeClr>
          </a:solidFill>
        </p:spPr>
        <p:txBody>
          <a:bodyPr>
            <a:normAutofit/>
          </a:bodyPr>
          <a:lstStyle/>
          <a:p>
            <a:pPr marL="0" indent="0" algn="just">
              <a:buNone/>
            </a:pPr>
            <a:r>
              <a:rPr lang="ru-RU" sz="1400" b="1" u="sng" dirty="0"/>
              <a:t>7 ноября</a:t>
            </a:r>
            <a:endParaRPr lang="ru-RU" sz="1400" dirty="0"/>
          </a:p>
          <a:p>
            <a:pPr marL="0" indent="0" algn="just">
              <a:lnSpc>
                <a:spcPct val="100000"/>
              </a:lnSpc>
              <a:spcBef>
                <a:spcPts val="0"/>
              </a:spcBef>
              <a:buNone/>
            </a:pPr>
            <a:r>
              <a:rPr lang="ru-RU" sz="1400" b="1" dirty="0"/>
              <a:t> </a:t>
            </a:r>
            <a:r>
              <a:rPr lang="ru-RU" sz="1400" b="1" dirty="0" smtClean="0"/>
              <a:t>   </a:t>
            </a:r>
            <a:r>
              <a:rPr lang="ru-RU" sz="1400" dirty="0" smtClean="0"/>
              <a:t>Сегодня </a:t>
            </a:r>
            <a:r>
              <a:rPr lang="ru-RU" sz="1400" dirty="0"/>
              <a:t>25-летие Октябрьской революции. Второй такой праздник наш народ отмечает в тяжелые дни Отечественной войны. Вчера и сегодня нам дали водку. Вчера было торжественное собрание. Всем нам выдали полушубки, валенки, новые ватные брюки и гимнастерки. Разве какую-нибудь армию так одевают?! </a:t>
            </a:r>
          </a:p>
          <a:p>
            <a:pPr marL="0" indent="0" algn="just">
              <a:lnSpc>
                <a:spcPct val="100000"/>
              </a:lnSpc>
              <a:spcBef>
                <a:spcPts val="0"/>
              </a:spcBef>
              <a:buNone/>
            </a:pPr>
            <a:r>
              <a:rPr lang="ru-RU" sz="1400" dirty="0" smtClean="0"/>
              <a:t>    Не </a:t>
            </a:r>
            <a:r>
              <a:rPr lang="ru-RU" sz="1400" dirty="0"/>
              <a:t>буду больше писать, т.к. мысли разбегаются. Как-то празднует сегодня моя мать!?</a:t>
            </a:r>
          </a:p>
          <a:p>
            <a:pPr marL="0" indent="0" algn="just">
              <a:lnSpc>
                <a:spcPct val="100000"/>
              </a:lnSpc>
              <a:spcBef>
                <a:spcPts val="0"/>
              </a:spcBef>
              <a:buNone/>
            </a:pPr>
            <a:r>
              <a:rPr lang="ru-RU" sz="1400" dirty="0"/>
              <a:t> </a:t>
            </a:r>
          </a:p>
          <a:p>
            <a:pPr marL="0" indent="0" algn="r">
              <a:lnSpc>
                <a:spcPct val="100000"/>
              </a:lnSpc>
              <a:spcBef>
                <a:spcPts val="0"/>
              </a:spcBef>
              <a:buNone/>
            </a:pPr>
            <a:r>
              <a:rPr lang="ru-RU" sz="1400" dirty="0"/>
              <a:t>                                                                                   Продолжение следует</a:t>
            </a:r>
          </a:p>
          <a:p>
            <a:pPr marL="0" indent="0" algn="r">
              <a:lnSpc>
                <a:spcPct val="100000"/>
              </a:lnSpc>
              <a:spcBef>
                <a:spcPts val="0"/>
              </a:spcBef>
              <a:buNone/>
            </a:pPr>
            <a:r>
              <a:rPr lang="ru-RU" sz="1400" dirty="0"/>
              <a:t>                                                                                   К. </a:t>
            </a:r>
            <a:r>
              <a:rPr lang="ru-RU" sz="1400" dirty="0" err="1"/>
              <a:t>Багимов</a:t>
            </a:r>
            <a:endParaRPr lang="ru-RU" sz="1400" dirty="0"/>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426" y="210063"/>
            <a:ext cx="4285607" cy="6487297"/>
          </a:xfrm>
          <a:prstGeom prst="rect">
            <a:avLst/>
          </a:prstGeom>
        </p:spPr>
      </p:pic>
    </p:spTree>
    <p:extLst>
      <p:ext uri="{BB962C8B-B14F-4D97-AF65-F5344CB8AC3E}">
        <p14:creationId xmlns:p14="http://schemas.microsoft.com/office/powerpoint/2010/main" val="3054666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2996">
            <a:off x="5758926" y="379492"/>
            <a:ext cx="2931399" cy="4002610"/>
          </a:xfrm>
          <a:prstGeom prst="rect">
            <a:avLst/>
          </a:prstGeom>
          <a:solidFill>
            <a:schemeClr val="accent2">
              <a:lumMod val="50000"/>
            </a:schemeClr>
          </a:solidFill>
          <a:ln w="88900" cap="sq">
            <a:solidFill>
              <a:srgbClr val="FFFFFF"/>
            </a:solidFill>
            <a:miter lim="800000"/>
          </a:ln>
          <a:effectLst>
            <a:outerShdw blurRad="55000" dist="18000" dir="5400000" algn="tl" rotWithShape="0">
              <a:schemeClr val="accent2">
                <a:lumMod val="50000"/>
                <a:alpha val="40000"/>
              </a:schemeClr>
            </a:outerShdw>
          </a:effectLst>
          <a:scene3d>
            <a:camera prst="orthographicFront"/>
            <a:lightRig rig="twoPt" dir="t">
              <a:rot lat="0" lon="0" rev="7200000"/>
            </a:lightRig>
          </a:scene3d>
          <a:sp3d>
            <a:bevelT w="25400" h="19050"/>
            <a:contourClr>
              <a:srgbClr val="FFFFFF"/>
            </a:contourClr>
          </a:sp3d>
        </p:spPr>
      </p:pic>
      <p:sp>
        <p:nvSpPr>
          <p:cNvPr id="6" name="Объект 2"/>
          <p:cNvSpPr txBox="1">
            <a:spLocks/>
          </p:cNvSpPr>
          <p:nvPr/>
        </p:nvSpPr>
        <p:spPr>
          <a:xfrm>
            <a:off x="237744" y="191779"/>
            <a:ext cx="5138928" cy="6524367"/>
          </a:xfrm>
          <a:prstGeom prst="rect">
            <a:avLst/>
          </a:prstGeom>
          <a:solidFill>
            <a:schemeClr val="accent4">
              <a:lumMod val="20000"/>
              <a:lumOff val="80000"/>
              <a:alpha val="83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400" b="1" dirty="0" smtClean="0"/>
              <a:t>     Из </a:t>
            </a:r>
            <a:r>
              <a:rPr lang="ru-RU" sz="1400" b="1" dirty="0"/>
              <a:t>автобиографии в личном деле:</a:t>
            </a:r>
            <a:r>
              <a:rPr lang="ru-RU" sz="1400" b="1" dirty="0" smtClean="0"/>
              <a:t> </a:t>
            </a:r>
            <a:r>
              <a:rPr lang="ru-RU" sz="1400" dirty="0" smtClean="0"/>
              <a:t>«С августа 1944 г. по январь 1949 г. был слушателем Военно-юридической Академии, по окончании которой назначен помощником Военного прокурора 54 Воздушной Армии в г. Ворошилове-Уссурийском Приморского края.</a:t>
            </a:r>
          </a:p>
          <a:p>
            <a:pPr marL="0" indent="0" algn="just">
              <a:lnSpc>
                <a:spcPct val="100000"/>
              </a:lnSpc>
              <a:spcBef>
                <a:spcPts val="0"/>
              </a:spcBef>
              <a:buNone/>
            </a:pPr>
            <a:r>
              <a:rPr lang="ru-RU" sz="1400" dirty="0"/>
              <a:t> </a:t>
            </a:r>
            <a:r>
              <a:rPr lang="ru-RU" sz="1400" dirty="0" smtClean="0"/>
              <a:t>   С ноября 1957 г. по октябрь 1957 г. работал заместителем Военного прокурора Оренбургского гарнизона.</a:t>
            </a:r>
          </a:p>
          <a:p>
            <a:pPr marL="0" indent="0" algn="just">
              <a:lnSpc>
                <a:spcPct val="100000"/>
              </a:lnSpc>
              <a:spcBef>
                <a:spcPts val="0"/>
              </a:spcBef>
              <a:buNone/>
            </a:pPr>
            <a:r>
              <a:rPr lang="ru-RU" sz="1400" dirty="0"/>
              <a:t> </a:t>
            </a:r>
            <a:r>
              <a:rPr lang="ru-RU" sz="1400" dirty="0" smtClean="0"/>
              <a:t>   С октября 1957 по настоящее время – помощник Военного прокурора 7-й </a:t>
            </a:r>
            <a:r>
              <a:rPr lang="ru-RU" sz="1400" dirty="0" err="1" smtClean="0"/>
              <a:t>Гв</a:t>
            </a:r>
            <a:r>
              <a:rPr lang="ru-RU" sz="1400" dirty="0" smtClean="0"/>
              <a:t>. Армии в г. Ереване.</a:t>
            </a:r>
          </a:p>
          <a:p>
            <a:pPr marL="0" indent="0" algn="just">
              <a:lnSpc>
                <a:spcPct val="100000"/>
              </a:lnSpc>
              <a:spcBef>
                <a:spcPts val="0"/>
              </a:spcBef>
              <a:buNone/>
            </a:pPr>
            <a:r>
              <a:rPr lang="ru-RU" sz="1400" dirty="0"/>
              <a:t> </a:t>
            </a:r>
            <a:r>
              <a:rPr lang="ru-RU" sz="1400" dirty="0" smtClean="0"/>
              <a:t>    Имею награды: ордена Отечественной войны </a:t>
            </a:r>
            <a:r>
              <a:rPr lang="en-US" sz="1400" dirty="0" smtClean="0"/>
              <a:t>I </a:t>
            </a:r>
            <a:r>
              <a:rPr lang="ru-RU" sz="1400" dirty="0" smtClean="0"/>
              <a:t>степени и Красной Звезды, медали: «За боевые заслуги», «За победу над Германией в Великой Отечественной войне 1941-1945 </a:t>
            </a:r>
            <a:r>
              <a:rPr lang="ru-RU" sz="1400" dirty="0" err="1" smtClean="0"/>
              <a:t>г.г</a:t>
            </a:r>
            <a:r>
              <a:rPr lang="ru-RU" sz="1400" dirty="0" smtClean="0"/>
              <a:t>.»,  «30 лет Советской Армии и Флота».</a:t>
            </a:r>
          </a:p>
          <a:p>
            <a:pPr marL="0" indent="0" algn="just">
              <a:lnSpc>
                <a:spcPct val="100000"/>
              </a:lnSpc>
              <a:spcBef>
                <a:spcPts val="0"/>
              </a:spcBef>
              <a:buNone/>
            </a:pPr>
            <a:r>
              <a:rPr lang="ru-RU" sz="1400" dirty="0"/>
              <a:t> </a:t>
            </a:r>
            <a:r>
              <a:rPr lang="ru-RU" sz="1400" dirty="0" smtClean="0"/>
              <a:t>                                                                            </a:t>
            </a:r>
          </a:p>
          <a:p>
            <a:pPr marL="0" indent="0" algn="just">
              <a:lnSpc>
                <a:spcPct val="100000"/>
              </a:lnSpc>
              <a:spcBef>
                <a:spcPts val="0"/>
              </a:spcBef>
              <a:buNone/>
            </a:pPr>
            <a:r>
              <a:rPr lang="ru-RU" sz="1400" dirty="0" smtClean="0"/>
              <a:t>                                                                                           8 февраля 1958 г.</a:t>
            </a:r>
          </a:p>
          <a:p>
            <a:pPr marL="0" indent="0" algn="just">
              <a:lnSpc>
                <a:spcPct val="100000"/>
              </a:lnSpc>
              <a:spcBef>
                <a:spcPts val="0"/>
              </a:spcBef>
              <a:buNone/>
            </a:pPr>
            <a:r>
              <a:rPr lang="ru-RU" sz="1400" dirty="0" smtClean="0"/>
              <a:t>                                                                                                    г. Ереван</a:t>
            </a:r>
          </a:p>
          <a:p>
            <a:pPr marL="0" indent="0" algn="just">
              <a:lnSpc>
                <a:spcPct val="100000"/>
              </a:lnSpc>
              <a:spcBef>
                <a:spcPts val="0"/>
              </a:spcBef>
              <a:buNone/>
            </a:pPr>
            <a:endParaRPr lang="ru-RU" sz="1400" dirty="0" smtClean="0"/>
          </a:p>
          <a:p>
            <a:pPr marL="0" indent="0" algn="just">
              <a:lnSpc>
                <a:spcPct val="100000"/>
              </a:lnSpc>
              <a:spcBef>
                <a:spcPts val="0"/>
              </a:spcBef>
              <a:buNone/>
            </a:pPr>
            <a:r>
              <a:rPr lang="ru-RU" sz="1400" dirty="0"/>
              <a:t> </a:t>
            </a:r>
            <a:r>
              <a:rPr lang="ru-RU" sz="1400" dirty="0" smtClean="0"/>
              <a:t>     </a:t>
            </a:r>
          </a:p>
          <a:p>
            <a:pPr marL="0" indent="0" algn="just">
              <a:lnSpc>
                <a:spcPct val="100000"/>
              </a:lnSpc>
              <a:spcBef>
                <a:spcPts val="0"/>
              </a:spcBef>
              <a:buNone/>
            </a:pPr>
            <a:r>
              <a:rPr lang="ru-RU" sz="1400" dirty="0"/>
              <a:t> </a:t>
            </a:r>
            <a:r>
              <a:rPr lang="ru-RU" sz="1400" dirty="0" smtClean="0"/>
              <a:t>   </a:t>
            </a:r>
            <a:r>
              <a:rPr lang="en-US" sz="1400" dirty="0" smtClean="0"/>
              <a:t>P</a:t>
            </a:r>
            <a:r>
              <a:rPr lang="ru-RU" sz="1400" dirty="0" smtClean="0"/>
              <a:t>.</a:t>
            </a:r>
            <a:r>
              <a:rPr lang="en-US" sz="1400" dirty="0" smtClean="0"/>
              <a:t>S</a:t>
            </a:r>
            <a:r>
              <a:rPr lang="ru-RU" sz="1400" dirty="0" smtClean="0"/>
              <a:t>. Дальнейшая жизнь Константина Михайловича связана с городом Сарапулом. Будучи на пенсии он работал инструктором Сарапульского городского комитета КПСС, адвокатом в </a:t>
            </a:r>
            <a:r>
              <a:rPr lang="ru-RU" sz="1400" dirty="0" err="1" smtClean="0"/>
              <a:t>Сарапульской</a:t>
            </a:r>
            <a:r>
              <a:rPr lang="ru-RU" sz="1400" dirty="0" smtClean="0"/>
              <a:t> юридической консультации, юрисконсультом на Сарапульском ликеро-водочном заводе.</a:t>
            </a:r>
          </a:p>
          <a:p>
            <a:pPr marL="0" indent="0" algn="just">
              <a:lnSpc>
                <a:spcPct val="100000"/>
              </a:lnSpc>
              <a:spcBef>
                <a:spcPts val="0"/>
              </a:spcBef>
              <a:buNone/>
            </a:pPr>
            <a:r>
              <a:rPr lang="ru-RU" sz="1400" dirty="0"/>
              <a:t> </a:t>
            </a:r>
            <a:r>
              <a:rPr lang="ru-RU" sz="1400" dirty="0" smtClean="0"/>
              <a:t>      Похоронен на «старом» кладбище в декабре 1971 года.</a:t>
            </a:r>
            <a:endParaRPr lang="ru-RU" sz="1400" dirty="0"/>
          </a:p>
        </p:txBody>
      </p:sp>
      <p:sp>
        <p:nvSpPr>
          <p:cNvPr id="8" name="Заголовок 1"/>
          <p:cNvSpPr>
            <a:spLocks noGrp="1"/>
          </p:cNvSpPr>
          <p:nvPr>
            <p:ph type="title"/>
          </p:nvPr>
        </p:nvSpPr>
        <p:spPr>
          <a:xfrm rot="239201">
            <a:off x="5510179" y="4556381"/>
            <a:ext cx="3062486" cy="496405"/>
          </a:xfrm>
          <a:solidFill>
            <a:schemeClr val="accent3">
              <a:lumMod val="20000"/>
              <a:lumOff val="80000"/>
              <a:alpha val="72000"/>
            </a:schemeClr>
          </a:solidFill>
        </p:spPr>
        <p:txBody>
          <a:bodyPr>
            <a:noAutofit/>
          </a:bodyPr>
          <a:lstStyle/>
          <a:p>
            <a:pPr algn="just"/>
            <a:r>
              <a:rPr lang="ru-RU" sz="1400" dirty="0" err="1" smtClean="0">
                <a:latin typeface="+mn-lt"/>
              </a:rPr>
              <a:t>Багимов</a:t>
            </a:r>
            <a:r>
              <a:rPr lang="ru-RU" sz="1400" dirty="0" smtClean="0">
                <a:latin typeface="+mn-lt"/>
              </a:rPr>
              <a:t> Константин Михайлович, </a:t>
            </a:r>
            <a:r>
              <a:rPr lang="en-US" sz="1400" dirty="0">
                <a:latin typeface="+mn-lt"/>
              </a:rPr>
              <a:t>[</a:t>
            </a:r>
            <a:r>
              <a:rPr lang="ru-RU" sz="1400" dirty="0" smtClean="0">
                <a:latin typeface="+mn-lt"/>
              </a:rPr>
              <a:t>1968</a:t>
            </a:r>
            <a:r>
              <a:rPr lang="en-US" sz="1400" dirty="0" smtClean="0">
                <a:latin typeface="+mn-lt"/>
              </a:rPr>
              <a:t>] </a:t>
            </a:r>
            <a:r>
              <a:rPr lang="ru-RU" sz="1400" dirty="0" smtClean="0">
                <a:latin typeface="+mn-lt"/>
              </a:rPr>
              <a:t>год.   </a:t>
            </a:r>
            <a:endParaRPr lang="ru-RU" sz="1400" dirty="0">
              <a:latin typeface="+mn-lt"/>
            </a:endParaRPr>
          </a:p>
        </p:txBody>
      </p:sp>
    </p:spTree>
    <p:extLst>
      <p:ext uri="{BB962C8B-B14F-4D97-AF65-F5344CB8AC3E}">
        <p14:creationId xmlns:p14="http://schemas.microsoft.com/office/powerpoint/2010/main" val="113512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087396" y="3997411"/>
            <a:ext cx="6944496" cy="830997"/>
          </a:xfrm>
          <a:prstGeom prst="rect">
            <a:avLst/>
          </a:prstGeom>
          <a:solidFill>
            <a:schemeClr val="accent3">
              <a:lumMod val="20000"/>
              <a:lumOff val="80000"/>
              <a:alpha val="47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dirty="0">
                <a:latin typeface="Comic Sans MS" panose="030F0702030302020204" pitchFamily="66" charset="0"/>
              </a:rPr>
              <a:t>В  презентации использованы: </a:t>
            </a:r>
          </a:p>
          <a:p>
            <a:pPr algn="ctr" eaLnBrk="1" hangingPunct="1">
              <a:spcBef>
                <a:spcPct val="0"/>
              </a:spcBef>
              <a:buFontTx/>
              <a:buChar char="-"/>
            </a:pPr>
            <a:r>
              <a:rPr lang="ru-RU" altLang="ru-RU" sz="2400" dirty="0">
                <a:latin typeface="Comic Sans MS" panose="030F0702030302020204" pitchFamily="66" charset="0"/>
              </a:rPr>
              <a:t> архивные документы фондов </a:t>
            </a:r>
            <a:r>
              <a:rPr lang="ru-RU" altLang="ru-RU" sz="2400" dirty="0" smtClean="0">
                <a:latin typeface="Comic Sans MS" panose="030F0702030302020204" pitchFamily="66" charset="0"/>
              </a:rPr>
              <a:t>Р-588, Р-750.</a:t>
            </a:r>
            <a:r>
              <a:rPr lang="ru-RU" altLang="ru-RU" sz="1800" dirty="0" smtClean="0">
                <a:latin typeface="Comic Sans MS" panose="030F0702030302020204" pitchFamily="66" charset="0"/>
              </a:rPr>
              <a:t> </a:t>
            </a:r>
            <a:endParaRPr lang="ru-RU" altLang="ru-RU" sz="1800" dirty="0"/>
          </a:p>
        </p:txBody>
      </p:sp>
      <p:sp>
        <p:nvSpPr>
          <p:cNvPr id="6" name="Прямоугольник 2"/>
          <p:cNvSpPr>
            <a:spLocks noChangeArrowheads="1"/>
          </p:cNvSpPr>
          <p:nvPr/>
        </p:nvSpPr>
        <p:spPr bwMode="auto">
          <a:xfrm>
            <a:off x="3669957" y="5112790"/>
            <a:ext cx="5024021" cy="1631216"/>
          </a:xfrm>
          <a:prstGeom prst="rect">
            <a:avLst/>
          </a:prstGeom>
          <a:solidFill>
            <a:schemeClr val="accent3">
              <a:lumMod val="20000"/>
              <a:lumOff val="80000"/>
              <a:alpha val="45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dirty="0">
                <a:latin typeface="Comic Sans MS" panose="030F0702030302020204" pitchFamily="66" charset="0"/>
              </a:rPr>
              <a:t>Компьютерная верстка</a:t>
            </a:r>
            <a:r>
              <a:rPr lang="ru-RU" altLang="ru-RU" sz="2000" dirty="0" smtClean="0">
                <a:latin typeface="Comic Sans MS" panose="030F0702030302020204" pitchFamily="66" charset="0"/>
              </a:rPr>
              <a:t>:</a:t>
            </a:r>
          </a:p>
          <a:p>
            <a:pPr eaLnBrk="1" hangingPunct="1">
              <a:spcBef>
                <a:spcPct val="0"/>
              </a:spcBef>
              <a:buNone/>
            </a:pPr>
            <a:r>
              <a:rPr lang="ru-RU" altLang="ru-RU" sz="2000" dirty="0">
                <a:latin typeface="Comic Sans MS" panose="030F0702030302020204" pitchFamily="66" charset="0"/>
              </a:rPr>
              <a:t>Т.В. </a:t>
            </a:r>
            <a:r>
              <a:rPr lang="ru-RU" altLang="ru-RU" sz="2000" dirty="0" err="1">
                <a:latin typeface="Comic Sans MS" panose="030F0702030302020204" pitchFamily="66" charset="0"/>
              </a:rPr>
              <a:t>Галиакберова</a:t>
            </a:r>
            <a:endParaRPr lang="ru-RU" altLang="ru-RU" sz="2000" dirty="0">
              <a:latin typeface="Comic Sans MS" panose="030F0702030302020204" pitchFamily="66" charset="0"/>
            </a:endParaRPr>
          </a:p>
          <a:p>
            <a:pPr eaLnBrk="1" hangingPunct="1">
              <a:spcBef>
                <a:spcPct val="0"/>
              </a:spcBef>
              <a:buFontTx/>
              <a:buNone/>
            </a:pPr>
            <a:r>
              <a:rPr lang="ru-RU" altLang="ru-RU" sz="2000" dirty="0" smtClean="0">
                <a:latin typeface="Comic Sans MS" panose="030F0702030302020204" pitchFamily="66" charset="0"/>
              </a:rPr>
              <a:t>Сектор </a:t>
            </a:r>
            <a:r>
              <a:rPr lang="ru-RU" altLang="ru-RU" sz="2000" dirty="0">
                <a:latin typeface="Comic Sans MS" panose="030F0702030302020204" pitchFamily="66" charset="0"/>
              </a:rPr>
              <a:t>аудиовизуальных </a:t>
            </a:r>
            <a:r>
              <a:rPr lang="ru-RU" altLang="ru-RU" sz="2000" dirty="0" smtClean="0">
                <a:latin typeface="Comic Sans MS" panose="030F0702030302020204" pitchFamily="66" charset="0"/>
              </a:rPr>
              <a:t>документов </a:t>
            </a:r>
          </a:p>
          <a:p>
            <a:pPr eaLnBrk="1" hangingPunct="1">
              <a:spcBef>
                <a:spcPct val="0"/>
              </a:spcBef>
              <a:buNone/>
            </a:pPr>
            <a:r>
              <a:rPr lang="ru-RU" altLang="ru-RU" sz="2000" dirty="0">
                <a:latin typeface="Comic Sans MS" panose="030F0702030302020204" pitchFamily="66" charset="0"/>
              </a:rPr>
              <a:t>2016 год</a:t>
            </a:r>
          </a:p>
          <a:p>
            <a:pPr eaLnBrk="1" hangingPunct="1">
              <a:spcBef>
                <a:spcPct val="0"/>
              </a:spcBef>
              <a:buFontTx/>
              <a:buNone/>
            </a:pPr>
            <a:r>
              <a:rPr lang="ru-RU" altLang="ru-RU" sz="2000" dirty="0" smtClean="0">
                <a:latin typeface="Comic Sans MS" panose="030F0702030302020204" pitchFamily="66" charset="0"/>
              </a:rPr>
              <a:t>  </a:t>
            </a:r>
            <a:endParaRPr lang="ru-RU" altLang="ru-RU" sz="2000" dirty="0">
              <a:latin typeface="Comic Sans MS" panose="030F0702030302020204" pitchFamily="66" charset="0"/>
            </a:endParaRPr>
          </a:p>
        </p:txBody>
      </p:sp>
      <p:pic>
        <p:nvPicPr>
          <p:cNvPr id="8" name="Picture 9"/>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62881" y="518986"/>
            <a:ext cx="5420082" cy="3066596"/>
          </a:xfrm>
          <a:prstGeom prst="rect">
            <a:avLst/>
          </a:prstGeom>
          <a:noFill/>
          <a:ln>
            <a:noFill/>
          </a:ln>
          <a:effectLst>
            <a:glow rad="127000">
              <a:schemeClr val="accent4">
                <a:lumMod val="20000"/>
                <a:lumOff val="8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012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013" y="416459"/>
            <a:ext cx="7772400" cy="1086416"/>
          </a:xfrm>
          <a:solidFill>
            <a:srgbClr val="4C2E09"/>
          </a:solidFill>
          <a:effectLst>
            <a:glow rad="927100">
              <a:srgbClr val="4C2E09"/>
            </a:glow>
            <a:outerShdw blurRad="876300" dist="50800" dir="5400000" algn="ctr" rotWithShape="0">
              <a:srgbClr val="000000">
                <a:alpha val="82000"/>
              </a:srgbClr>
            </a:outerShdw>
            <a:reflection stA="45000" endPos="0" dist="50800" dir="5400000" sy="-100000" algn="bl" rotWithShape="0"/>
            <a:softEdge rad="355600"/>
          </a:effectLst>
          <a:scene3d>
            <a:camera prst="orthographicFront">
              <a:rot lat="0" lon="0" rev="0"/>
            </a:camera>
            <a:lightRig rig="threePt" dir="t"/>
          </a:scene3d>
          <a:sp3d/>
        </p:spPr>
        <p:txBody>
          <a:bodyPr>
            <a:noAutofit/>
            <a:flatTx/>
          </a:bodyPr>
          <a:lstStyle/>
          <a:p>
            <a:r>
              <a:rPr lang="ru-RU" sz="5400" b="1" i="1" dirty="0" err="1" smtClean="0">
                <a:ln w="9525">
                  <a:solidFill>
                    <a:schemeClr val="tx1"/>
                  </a:solidFill>
                  <a:prstDash val="solid"/>
                </a:ln>
                <a:solidFill>
                  <a:schemeClr val="accent4">
                    <a:lumMod val="60000"/>
                    <a:lumOff val="40000"/>
                  </a:schemeClr>
                </a:solidFill>
                <a:effectLst>
                  <a:outerShdw blurRad="50800" dist="38100" dir="16200000" rotWithShape="0">
                    <a:prstClr val="black">
                      <a:alpha val="40000"/>
                    </a:prstClr>
                  </a:outerShdw>
                </a:effectLst>
                <a:latin typeface="Book Antiqua" panose="02040602050305030304" pitchFamily="18" charset="0"/>
              </a:rPr>
              <a:t>Багимов</a:t>
            </a:r>
            <a:r>
              <a:rPr lang="ru-RU" sz="5400" b="1" i="1" dirty="0" smtClean="0">
                <a:ln w="9525">
                  <a:solidFill>
                    <a:schemeClr val="tx1"/>
                  </a:solidFill>
                  <a:prstDash val="solid"/>
                </a:ln>
                <a:solidFill>
                  <a:schemeClr val="accent4">
                    <a:lumMod val="60000"/>
                    <a:lumOff val="40000"/>
                  </a:schemeClr>
                </a:solidFill>
                <a:effectLst>
                  <a:outerShdw blurRad="50800" dist="38100" dir="16200000" rotWithShape="0">
                    <a:prstClr val="black">
                      <a:alpha val="40000"/>
                    </a:prstClr>
                  </a:outerShdw>
                </a:effectLst>
                <a:latin typeface="Book Antiqua" panose="02040602050305030304" pitchFamily="18" charset="0"/>
              </a:rPr>
              <a:t> </a:t>
            </a:r>
            <a:r>
              <a:rPr lang="ru-RU" sz="4400" b="1" i="1" dirty="0" smtClean="0">
                <a:ln w="9525">
                  <a:solidFill>
                    <a:schemeClr val="tx1"/>
                  </a:solidFill>
                  <a:prstDash val="solid"/>
                </a:ln>
                <a:solidFill>
                  <a:schemeClr val="accent4">
                    <a:lumMod val="60000"/>
                    <a:lumOff val="40000"/>
                  </a:schemeClr>
                </a:solidFill>
                <a:effectLst>
                  <a:outerShdw blurRad="50800" dist="38100" dir="16200000" rotWithShape="0">
                    <a:prstClr val="black">
                      <a:alpha val="40000"/>
                    </a:prstClr>
                  </a:outerShdw>
                </a:effectLst>
                <a:latin typeface="Book Antiqua" panose="02040602050305030304" pitchFamily="18" charset="0"/>
              </a:rPr>
              <a:t>Константин</a:t>
            </a:r>
            <a:r>
              <a:rPr lang="ru-RU" sz="5400" b="1" i="1" dirty="0" smtClean="0">
                <a:ln w="9525">
                  <a:solidFill>
                    <a:schemeClr val="tx1"/>
                  </a:solidFill>
                  <a:prstDash val="solid"/>
                </a:ln>
                <a:solidFill>
                  <a:schemeClr val="accent4">
                    <a:lumMod val="60000"/>
                    <a:lumOff val="40000"/>
                  </a:schemeClr>
                </a:solidFill>
                <a:effectLst>
                  <a:outerShdw blurRad="50800" dist="38100" dir="16200000" rotWithShape="0">
                    <a:prstClr val="black">
                      <a:alpha val="40000"/>
                    </a:prstClr>
                  </a:outerShdw>
                </a:effectLst>
                <a:latin typeface="Book Antiqua" panose="02040602050305030304" pitchFamily="18" charset="0"/>
              </a:rPr>
              <a:t> </a:t>
            </a:r>
            <a:r>
              <a:rPr lang="ru-RU" sz="4400" b="1" i="1" dirty="0" smtClean="0">
                <a:ln w="9525">
                  <a:solidFill>
                    <a:schemeClr val="tx1"/>
                  </a:solidFill>
                  <a:prstDash val="solid"/>
                </a:ln>
                <a:solidFill>
                  <a:schemeClr val="accent4">
                    <a:lumMod val="60000"/>
                    <a:lumOff val="40000"/>
                  </a:schemeClr>
                </a:solidFill>
                <a:effectLst>
                  <a:outerShdw blurRad="50800" dist="38100" dir="16200000" rotWithShape="0">
                    <a:prstClr val="black">
                      <a:alpha val="40000"/>
                    </a:prstClr>
                  </a:outerShdw>
                </a:effectLst>
                <a:latin typeface="Book Antiqua" panose="02040602050305030304" pitchFamily="18" charset="0"/>
              </a:rPr>
              <a:t>Михайлович </a:t>
            </a:r>
            <a:endParaRPr lang="ru-RU" sz="4400" b="1" i="1" dirty="0">
              <a:ln w="9525">
                <a:solidFill>
                  <a:schemeClr val="tx1"/>
                </a:solidFill>
                <a:prstDash val="solid"/>
              </a:ln>
              <a:solidFill>
                <a:schemeClr val="accent4">
                  <a:lumMod val="60000"/>
                  <a:lumOff val="40000"/>
                </a:schemeClr>
              </a:solidFill>
              <a:effectLst>
                <a:outerShdw blurRad="50800" dist="38100" dir="16200000" rotWithShape="0">
                  <a:prstClr val="black">
                    <a:alpha val="40000"/>
                  </a:prstClr>
                </a:outerShdw>
              </a:effectLst>
              <a:latin typeface="Book Antiqua" panose="02040602050305030304" pitchFamily="18" charset="0"/>
            </a:endParaRPr>
          </a:p>
        </p:txBody>
      </p:sp>
      <p:sp>
        <p:nvSpPr>
          <p:cNvPr id="5" name="Подзаголовок 4"/>
          <p:cNvSpPr>
            <a:spLocks noGrp="1"/>
          </p:cNvSpPr>
          <p:nvPr>
            <p:ph type="subTitle" idx="1"/>
          </p:nvPr>
        </p:nvSpPr>
        <p:spPr>
          <a:xfrm>
            <a:off x="3506771" y="1502875"/>
            <a:ext cx="5552388" cy="5225971"/>
          </a:xfrm>
          <a:solidFill>
            <a:schemeClr val="accent4">
              <a:lumMod val="20000"/>
              <a:lumOff val="80000"/>
              <a:alpha val="73000"/>
            </a:schemeClr>
          </a:solidFill>
          <a:ln>
            <a:noFill/>
          </a:ln>
        </p:spPr>
        <p:txBody>
          <a:bodyPr>
            <a:normAutofit fontScale="92500" lnSpcReduction="10000"/>
          </a:bodyPr>
          <a:lstStyle/>
          <a:p>
            <a:pPr algn="just">
              <a:lnSpc>
                <a:spcPct val="110000"/>
              </a:lnSpc>
              <a:spcBef>
                <a:spcPts val="0"/>
              </a:spcBef>
            </a:pPr>
            <a:r>
              <a:rPr lang="ru-RU" sz="2000" dirty="0">
                <a:solidFill>
                  <a:srgbClr val="FFC000"/>
                </a:solidFill>
              </a:rPr>
              <a:t> </a:t>
            </a:r>
            <a:r>
              <a:rPr lang="ru-RU" sz="2000" dirty="0" smtClean="0">
                <a:solidFill>
                  <a:srgbClr val="FFC000"/>
                </a:solidFill>
              </a:rPr>
              <a:t>     </a:t>
            </a:r>
            <a:r>
              <a:rPr lang="ru-RU" sz="2000" b="1" dirty="0" smtClean="0"/>
              <a:t>Из автобиографии в личном деле:</a:t>
            </a:r>
            <a:r>
              <a:rPr lang="ru-RU" sz="2000" b="1" dirty="0" smtClean="0">
                <a:solidFill>
                  <a:srgbClr val="FFC000"/>
                </a:solidFill>
              </a:rPr>
              <a:t> </a:t>
            </a:r>
            <a:r>
              <a:rPr lang="ru-RU" sz="2000" dirty="0" smtClean="0"/>
              <a:t>«Родился 28 сентября 1911 года в дер. Малиновка, </a:t>
            </a:r>
            <a:r>
              <a:rPr lang="ru-RU" sz="2000" dirty="0" err="1" smtClean="0"/>
              <a:t>Вятско</a:t>
            </a:r>
            <a:r>
              <a:rPr lang="ru-RU" sz="2000" dirty="0" smtClean="0"/>
              <a:t>-Полянского района Кировской области. В 1929 году в городе Кирове окончил вечернюю школу и краткосрочные курсы комсомольских пропагандистов при </a:t>
            </a:r>
            <a:r>
              <a:rPr lang="ru-RU" sz="2000" dirty="0" err="1" smtClean="0"/>
              <a:t>Губкоме</a:t>
            </a:r>
            <a:r>
              <a:rPr lang="ru-RU" sz="2000" dirty="0" smtClean="0"/>
              <a:t> партии. В 1930 году окончил краткосрочные курсы пропагандистов при Горьковском </a:t>
            </a:r>
            <a:r>
              <a:rPr lang="ru-RU" sz="2000" dirty="0" err="1" smtClean="0"/>
              <a:t>комвузе</a:t>
            </a:r>
            <a:r>
              <a:rPr lang="ru-RU" sz="2000" dirty="0" smtClean="0"/>
              <a:t>, после чего работал комсомольским пропагандистом сначала в </a:t>
            </a:r>
            <a:r>
              <a:rPr lang="ru-RU" sz="2000" dirty="0" err="1" smtClean="0"/>
              <a:t>Свечинском</a:t>
            </a:r>
            <a:r>
              <a:rPr lang="ru-RU" sz="2000" dirty="0" smtClean="0"/>
              <a:t>, а затем в </a:t>
            </a:r>
            <a:r>
              <a:rPr lang="ru-RU" sz="2000" dirty="0" err="1" smtClean="0"/>
              <a:t>Пижанском</a:t>
            </a:r>
            <a:r>
              <a:rPr lang="ru-RU" sz="2000" dirty="0" smtClean="0"/>
              <a:t> Райкомах ВЛКСМ. В 1931 году комсомолом был мобилизован для работы в органах милиции, где служил с 13 марта 1931 г. по январь 1934 г. В этот период, в 1932 году, окончил годичную школу старшего начсостава милиции по уголовному розыску в гор. Горьком, по окончании которой было присвоено звание по 7 категории начсостава милиции...</a:t>
            </a:r>
            <a:endParaRPr lang="ru-RU" sz="2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35678">
            <a:off x="168665" y="1575830"/>
            <a:ext cx="3156965" cy="4318836"/>
          </a:xfrm>
          <a:prstGeom prst="rect">
            <a:avLst/>
          </a:prstGeom>
        </p:spPr>
      </p:pic>
      <p:sp>
        <p:nvSpPr>
          <p:cNvPr id="6" name="Заголовок 1"/>
          <p:cNvSpPr txBox="1">
            <a:spLocks/>
          </p:cNvSpPr>
          <p:nvPr/>
        </p:nvSpPr>
        <p:spPr>
          <a:xfrm rot="21411357">
            <a:off x="353207" y="6052903"/>
            <a:ext cx="3062486" cy="490219"/>
          </a:xfrm>
          <a:prstGeom prst="rect">
            <a:avLst/>
          </a:prstGeom>
          <a:solidFill>
            <a:schemeClr val="accent3">
              <a:lumMod val="20000"/>
              <a:lumOff val="80000"/>
              <a:alpha val="72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1400" dirty="0" err="1" smtClean="0">
                <a:latin typeface="+mn-lt"/>
              </a:rPr>
              <a:t>Багимов</a:t>
            </a:r>
            <a:r>
              <a:rPr lang="ru-RU" sz="1400" dirty="0" smtClean="0">
                <a:latin typeface="+mn-lt"/>
              </a:rPr>
              <a:t> Константин Михайлович, 1948</a:t>
            </a:r>
            <a:r>
              <a:rPr lang="en-US" sz="1400" dirty="0" smtClean="0">
                <a:latin typeface="+mn-lt"/>
              </a:rPr>
              <a:t> </a:t>
            </a:r>
            <a:r>
              <a:rPr lang="ru-RU" sz="1400" dirty="0" smtClean="0">
                <a:latin typeface="+mn-lt"/>
              </a:rPr>
              <a:t>год.   </a:t>
            </a:r>
            <a:endParaRPr lang="ru-RU" sz="1400" dirty="0">
              <a:latin typeface="+mn-lt"/>
            </a:endParaRPr>
          </a:p>
        </p:txBody>
      </p:sp>
    </p:spTree>
    <p:extLst>
      <p:ext uri="{BB962C8B-B14F-4D97-AF65-F5344CB8AC3E}">
        <p14:creationId xmlns:p14="http://schemas.microsoft.com/office/powerpoint/2010/main" val="30046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0458" y="2375173"/>
            <a:ext cx="3130978" cy="1158140"/>
          </a:xfrm>
          <a:solidFill>
            <a:schemeClr val="accent3">
              <a:lumMod val="20000"/>
              <a:lumOff val="80000"/>
              <a:alpha val="72000"/>
            </a:schemeClr>
          </a:solidFill>
        </p:spPr>
        <p:txBody>
          <a:bodyPr>
            <a:noAutofit/>
          </a:bodyPr>
          <a:lstStyle/>
          <a:p>
            <a:pPr algn="just"/>
            <a:r>
              <a:rPr lang="ru-RU" sz="1200" dirty="0" err="1" smtClean="0">
                <a:latin typeface="+mn-lt"/>
              </a:rPr>
              <a:t>Багимов</a:t>
            </a:r>
            <a:r>
              <a:rPr lang="ru-RU" sz="1200" dirty="0" smtClean="0">
                <a:latin typeface="+mn-lt"/>
              </a:rPr>
              <a:t> Константин Михайлович (1 слева) со своей семьей перед уходом в армию.</a:t>
            </a:r>
            <a:br>
              <a:rPr lang="ru-RU" sz="1200" dirty="0" smtClean="0">
                <a:latin typeface="+mn-lt"/>
              </a:rPr>
            </a:br>
            <a:r>
              <a:rPr lang="ru-RU" sz="1200" dirty="0" smtClean="0">
                <a:latin typeface="+mn-lt"/>
              </a:rPr>
              <a:t>Слева направо: </a:t>
            </a:r>
            <a:r>
              <a:rPr lang="ru-RU" sz="1200" dirty="0" err="1" smtClean="0">
                <a:latin typeface="+mn-lt"/>
              </a:rPr>
              <a:t>Багимов</a:t>
            </a:r>
            <a:r>
              <a:rPr lang="ru-RU" sz="1200" dirty="0" smtClean="0">
                <a:latin typeface="+mn-lt"/>
              </a:rPr>
              <a:t> К.М., </a:t>
            </a:r>
            <a:r>
              <a:rPr lang="ru-RU" sz="1200" smtClean="0">
                <a:latin typeface="+mn-lt"/>
              </a:rPr>
              <a:t>Фаина Александровна </a:t>
            </a:r>
            <a:r>
              <a:rPr lang="ru-RU" sz="1200" dirty="0" smtClean="0">
                <a:latin typeface="+mn-lt"/>
              </a:rPr>
              <a:t>(жена), Борис Михайлович (брат), </a:t>
            </a:r>
            <a:r>
              <a:rPr lang="ru-RU" sz="1200" dirty="0" err="1" smtClean="0">
                <a:latin typeface="+mn-lt"/>
              </a:rPr>
              <a:t>Агрипина</a:t>
            </a:r>
            <a:r>
              <a:rPr lang="ru-RU" sz="1200" dirty="0" smtClean="0">
                <a:latin typeface="+mn-lt"/>
              </a:rPr>
              <a:t> Ивановна (мать), Федор Михайлович (брат).</a:t>
            </a:r>
            <a:br>
              <a:rPr lang="ru-RU" sz="1200" dirty="0" smtClean="0">
                <a:latin typeface="+mn-lt"/>
              </a:rPr>
            </a:br>
            <a:r>
              <a:rPr lang="ru-RU" sz="1200" dirty="0" smtClean="0">
                <a:latin typeface="+mn-lt"/>
              </a:rPr>
              <a:t>г. Слободской, 9 октября 1933 г.  </a:t>
            </a:r>
            <a:endParaRPr lang="ru-RU" sz="1200" dirty="0">
              <a:latin typeface="+mn-lt"/>
            </a:endParaRPr>
          </a:p>
        </p:txBody>
      </p:sp>
      <p:sp>
        <p:nvSpPr>
          <p:cNvPr id="3" name="Объект 2"/>
          <p:cNvSpPr>
            <a:spLocks noGrp="1"/>
          </p:cNvSpPr>
          <p:nvPr>
            <p:ph idx="1"/>
          </p:nvPr>
        </p:nvSpPr>
        <p:spPr>
          <a:xfrm>
            <a:off x="204186" y="4040659"/>
            <a:ext cx="8788893" cy="2714888"/>
          </a:xfrm>
          <a:solidFill>
            <a:srgbClr val="E1D3BA">
              <a:alpha val="94000"/>
            </a:srgbClr>
          </a:solidFill>
        </p:spPr>
        <p:txBody>
          <a:bodyPr>
            <a:normAutofit/>
          </a:bodyPr>
          <a:lstStyle/>
          <a:p>
            <a:pPr marL="0" indent="0" algn="just">
              <a:lnSpc>
                <a:spcPct val="100000"/>
              </a:lnSpc>
              <a:spcBef>
                <a:spcPts val="0"/>
              </a:spcBef>
              <a:buNone/>
            </a:pPr>
            <a:r>
              <a:rPr lang="ru-RU" sz="2000" dirty="0"/>
              <a:t> </a:t>
            </a:r>
            <a:r>
              <a:rPr lang="ru-RU" sz="2000" dirty="0" smtClean="0"/>
              <a:t>   </a:t>
            </a:r>
            <a:r>
              <a:rPr lang="ru-RU" sz="1600" dirty="0" smtClean="0"/>
              <a:t>…В декабре 1933 г. </a:t>
            </a:r>
            <a:r>
              <a:rPr lang="ru-RU" sz="1600" dirty="0" err="1" smtClean="0"/>
              <a:t>Мантуровским</a:t>
            </a:r>
            <a:r>
              <a:rPr lang="ru-RU" sz="1600" dirty="0" smtClean="0"/>
              <a:t> объединенным РВК Горьковского края был призван в Армию и с января 1934 г. по март 1935 г. служил матросом – мотористом в в/ч 2120 в гор. Батуми. </a:t>
            </a:r>
          </a:p>
          <a:p>
            <a:pPr marL="0" indent="0" algn="just">
              <a:lnSpc>
                <a:spcPct val="100000"/>
              </a:lnSpc>
              <a:spcBef>
                <a:spcPts val="0"/>
              </a:spcBef>
              <a:buNone/>
            </a:pPr>
            <a:r>
              <a:rPr lang="ru-RU" sz="1600" dirty="0"/>
              <a:t> </a:t>
            </a:r>
            <a:r>
              <a:rPr lang="ru-RU" sz="1600" dirty="0" smtClean="0"/>
              <a:t>    С 13 марта 1935 г. по февраль 1937 г. работал в Кировской городской прокуратуре: сначала следователем, затем помощником прокурора. </a:t>
            </a:r>
          </a:p>
          <a:p>
            <a:pPr marL="0" indent="0" algn="just">
              <a:lnSpc>
                <a:spcPct val="100000"/>
              </a:lnSpc>
              <a:spcBef>
                <a:spcPts val="0"/>
              </a:spcBef>
              <a:buNone/>
            </a:pPr>
            <a:r>
              <a:rPr lang="ru-RU" sz="1600" dirty="0"/>
              <a:t> </a:t>
            </a:r>
            <a:r>
              <a:rPr lang="ru-RU" sz="1600" dirty="0" smtClean="0"/>
              <a:t>     До июля 1941 г. работал адвокатом в гор. Сарапуле, Удмуртской АССР. В этот период был председателем Сарапульского коллектива защитников и членом президиума Удмуртской Коллегии адвокатов. </a:t>
            </a:r>
          </a:p>
          <a:p>
            <a:pPr marL="0" indent="0" algn="just">
              <a:lnSpc>
                <a:spcPct val="100000"/>
              </a:lnSpc>
              <a:spcBef>
                <a:spcPts val="0"/>
              </a:spcBef>
              <a:buNone/>
            </a:pPr>
            <a:r>
              <a:rPr lang="ru-RU" sz="1600" dirty="0"/>
              <a:t> </a:t>
            </a:r>
            <a:r>
              <a:rPr lang="ru-RU" sz="1600" dirty="0" smtClean="0"/>
              <a:t>     24 июля 1941 г. призван в ряды Советской Армии и направлен в бухту Находка, где служил до ноября 1941 г. матросом – мотористом в составе Тихоокеанского флота. </a:t>
            </a:r>
            <a:endParaRPr lang="ru-RU"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54" y="285110"/>
            <a:ext cx="5696272" cy="3483265"/>
          </a:xfrm>
          <a:prstGeom prst="rect">
            <a:avLst/>
          </a:prstGeom>
        </p:spPr>
      </p:pic>
    </p:spTree>
    <p:extLst>
      <p:ext uri="{BB962C8B-B14F-4D97-AF65-F5344CB8AC3E}">
        <p14:creationId xmlns:p14="http://schemas.microsoft.com/office/powerpoint/2010/main" val="88725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0289" y="727969"/>
            <a:ext cx="7886700" cy="1612561"/>
          </a:xfrm>
        </p:spPr>
        <p:txBody>
          <a:bodyPr>
            <a:normAutofit fontScale="90000"/>
          </a:bodyPr>
          <a:lstStyle/>
          <a:p>
            <a:r>
              <a:rPr lang="ru-RU" dirty="0" smtClean="0">
                <a:solidFill>
                  <a:schemeClr val="accent6">
                    <a:lumMod val="50000"/>
                  </a:schemeClr>
                </a:solidFill>
              </a:rPr>
              <a:t>                  </a:t>
            </a:r>
            <a:br>
              <a:rPr lang="ru-RU" dirty="0" smtClean="0">
                <a:solidFill>
                  <a:schemeClr val="accent6">
                    <a:lumMod val="50000"/>
                  </a:schemeClr>
                </a:solidFill>
              </a:rPr>
            </a:br>
            <a:r>
              <a:rPr lang="ru-RU" dirty="0">
                <a:solidFill>
                  <a:schemeClr val="accent6">
                    <a:lumMod val="50000"/>
                  </a:schemeClr>
                </a:solidFill>
              </a:rPr>
              <a:t> </a:t>
            </a:r>
            <a:r>
              <a:rPr lang="ru-RU" dirty="0" smtClean="0">
                <a:solidFill>
                  <a:schemeClr val="accent6">
                    <a:lumMod val="50000"/>
                  </a:schemeClr>
                </a:solidFill>
              </a:rPr>
              <a:t>                </a:t>
            </a:r>
            <a:br>
              <a:rPr lang="ru-RU" dirty="0" smtClean="0">
                <a:solidFill>
                  <a:schemeClr val="accent6">
                    <a:lumMod val="50000"/>
                  </a:schemeClr>
                </a:solidFill>
              </a:rPr>
            </a:br>
            <a:r>
              <a:rPr lang="ru-RU" dirty="0">
                <a:solidFill>
                  <a:schemeClr val="accent6">
                    <a:lumMod val="50000"/>
                  </a:schemeClr>
                </a:solidFill>
              </a:rPr>
              <a:t> </a:t>
            </a:r>
            <a:r>
              <a:rPr lang="ru-RU" dirty="0" smtClean="0">
                <a:solidFill>
                  <a:schemeClr val="accent6">
                    <a:lumMod val="50000"/>
                  </a:schemeClr>
                </a:solidFill>
              </a:rPr>
              <a:t>                  </a:t>
            </a:r>
            <a:endParaRPr lang="ru-RU" b="1" dirty="0">
              <a:solidFill>
                <a:schemeClr val="accent6">
                  <a:lumMod val="50000"/>
                </a:schemeClr>
              </a:solidFill>
              <a:latin typeface=" "/>
            </a:endParaRPr>
          </a:p>
        </p:txBody>
      </p:sp>
      <p:sp>
        <p:nvSpPr>
          <p:cNvPr id="3" name="Объект 2"/>
          <p:cNvSpPr>
            <a:spLocks noGrp="1"/>
          </p:cNvSpPr>
          <p:nvPr>
            <p:ph idx="1"/>
          </p:nvPr>
        </p:nvSpPr>
        <p:spPr>
          <a:xfrm>
            <a:off x="1090289" y="2340530"/>
            <a:ext cx="7886700" cy="4351338"/>
          </a:xfrm>
          <a:solidFill>
            <a:srgbClr val="E1D3BA">
              <a:alpha val="53000"/>
            </a:srgbClr>
          </a:solidFill>
        </p:spPr>
        <p:txBody>
          <a:bodyPr>
            <a:normAutofit fontScale="92500"/>
          </a:bodyPr>
          <a:lstStyle/>
          <a:p>
            <a:pPr marL="0" indent="0" algn="just">
              <a:lnSpc>
                <a:spcPct val="100000"/>
              </a:lnSpc>
              <a:spcBef>
                <a:spcPts val="0"/>
              </a:spcBef>
              <a:buNone/>
            </a:pPr>
            <a:r>
              <a:rPr lang="ru-RU" sz="2000" b="1" dirty="0" smtClean="0"/>
              <a:t>…В ноябре 1941 г. во </a:t>
            </a:r>
            <a:r>
              <a:rPr lang="ru-RU" sz="2000" b="1" dirty="0"/>
              <a:t>В</a:t>
            </a:r>
            <a:r>
              <a:rPr lang="ru-RU" sz="2000" b="1" dirty="0" smtClean="0"/>
              <a:t>ладивостоке была сформирована 70-я отдельная морская бригада, в составе которой я был направлен на Ленинградский фронт в качестве командира отдельной роты автоматчиков. 70-я морская бригада входила в состав 7-й отдельной армии. </a:t>
            </a:r>
          </a:p>
          <a:p>
            <a:pPr marL="0" indent="0" algn="just">
              <a:lnSpc>
                <a:spcPct val="100000"/>
              </a:lnSpc>
              <a:spcBef>
                <a:spcPts val="0"/>
              </a:spcBef>
              <a:buNone/>
            </a:pPr>
            <a:r>
              <a:rPr lang="ru-RU" sz="2000" b="1" dirty="0"/>
              <a:t> </a:t>
            </a:r>
            <a:r>
              <a:rPr lang="ru-RU" sz="2000" b="1" dirty="0" smtClean="0"/>
              <a:t>     В феврале 1942 г. назначен заместителем командира роты по политической части, но был в звании главного старшины. </a:t>
            </a:r>
            <a:endParaRPr lang="ru-RU" sz="2000" b="1" dirty="0"/>
          </a:p>
          <a:p>
            <a:pPr marL="0" indent="0" algn="just">
              <a:lnSpc>
                <a:spcPct val="100000"/>
              </a:lnSpc>
              <a:spcBef>
                <a:spcPts val="0"/>
              </a:spcBef>
              <a:buNone/>
            </a:pPr>
            <a:r>
              <a:rPr lang="ru-RU" sz="2000" b="1" dirty="0" smtClean="0"/>
              <a:t>       С мая по декабрь 1943 г. учился в Ленинградском военно-политическом училище им. Энгельса в г. Шуе, Ивановской обл., по окончании которого присвоено звание «лейтенант». </a:t>
            </a:r>
          </a:p>
          <a:p>
            <a:pPr marL="0" indent="0" algn="just">
              <a:lnSpc>
                <a:spcPct val="100000"/>
              </a:lnSpc>
              <a:spcBef>
                <a:spcPts val="0"/>
              </a:spcBef>
              <a:buNone/>
            </a:pPr>
            <a:r>
              <a:rPr lang="ru-RU" sz="2000" b="1" dirty="0" smtClean="0"/>
              <a:t>        С января по август 1944 г. был заместителем командира батальона по политической части в 309 </a:t>
            </a:r>
            <a:r>
              <a:rPr lang="ru-RU" sz="2000" b="1" dirty="0" err="1" smtClean="0"/>
              <a:t>Пирятинской</a:t>
            </a:r>
            <a:r>
              <a:rPr lang="ru-RU" sz="2000" b="1" dirty="0" smtClean="0"/>
              <a:t> дивизии, входившей сначала в состав 1-й Гвардейской, а затем 13-й армии 1-го Украинского фронта. В период весенних боев 1944 г., после ранения комбата капитана Глухова, командовал батальоном в составе той же, 309-й </a:t>
            </a:r>
            <a:r>
              <a:rPr lang="ru-RU" sz="2000" b="1" dirty="0" err="1" smtClean="0"/>
              <a:t>Пирятинской</a:t>
            </a:r>
            <a:r>
              <a:rPr lang="ru-RU" sz="2000" b="1" dirty="0" smtClean="0"/>
              <a:t> дивизии». </a:t>
            </a:r>
          </a:p>
          <a:p>
            <a:pPr marL="0" indent="0" algn="just">
              <a:buNone/>
            </a:pPr>
            <a:endParaRPr lang="ru-RU" sz="2000" dirty="0"/>
          </a:p>
        </p:txBody>
      </p:sp>
    </p:spTree>
    <p:extLst>
      <p:ext uri="{BB962C8B-B14F-4D97-AF65-F5344CB8AC3E}">
        <p14:creationId xmlns:p14="http://schemas.microsoft.com/office/powerpoint/2010/main" val="1702067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23000" b="-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965" y="5616171"/>
            <a:ext cx="8151646" cy="1090125"/>
          </a:xfrm>
          <a:solidFill>
            <a:srgbClr val="E1D3BA">
              <a:alpha val="50000"/>
            </a:srgbClr>
          </a:solidFill>
        </p:spPr>
        <p:txBody>
          <a:bodyPr>
            <a:normAutofit fontScale="90000"/>
          </a:bodyPr>
          <a:lstStyle/>
          <a:p>
            <a:pPr algn="just">
              <a:lnSpc>
                <a:spcPct val="100000"/>
              </a:lnSpc>
            </a:pPr>
            <a:r>
              <a:rPr lang="ru-RU" sz="2200" b="1" smtClean="0">
                <a:latin typeface="Calibri" panose="020F0502020204030204" pitchFamily="34" charset="0"/>
                <a:cs typeface="Calibri" panose="020F0502020204030204" pitchFamily="34" charset="0"/>
              </a:rPr>
              <a:t>Приказ </a:t>
            </a:r>
            <a:r>
              <a:rPr lang="ru-RU" sz="2200" b="1" dirty="0">
                <a:latin typeface="Calibri" panose="020F0502020204030204" pitchFamily="34" charset="0"/>
                <a:cs typeface="Calibri" panose="020F0502020204030204" pitchFamily="34" charset="0"/>
              </a:rPr>
              <a:t>войскам </a:t>
            </a:r>
            <a:r>
              <a:rPr lang="ru-RU" sz="2200" b="1" dirty="0" smtClean="0">
                <a:latin typeface="Calibri" panose="020F0502020204030204" pitchFamily="34" charset="0"/>
                <a:cs typeface="Calibri" panose="020F0502020204030204" pitchFamily="34" charset="0"/>
              </a:rPr>
              <a:t>13-й </a:t>
            </a:r>
            <a:r>
              <a:rPr lang="ru-RU" sz="2200" b="1" dirty="0">
                <a:latin typeface="Calibri" panose="020F0502020204030204" pitchFamily="34" charset="0"/>
                <a:cs typeface="Calibri" panose="020F0502020204030204" pitchFamily="34" charset="0"/>
              </a:rPr>
              <a:t>Армии, 1-го Украинского фронта № 245/Н от 20 сентября 1944 г. о награждении орденом Отечественной войны 1-й </a:t>
            </a:r>
            <a:r>
              <a:rPr lang="ru-RU" sz="2200" b="1" dirty="0" smtClean="0">
                <a:latin typeface="Calibri" panose="020F0502020204030204" pitchFamily="34" charset="0"/>
                <a:cs typeface="Calibri" panose="020F0502020204030204" pitchFamily="34" charset="0"/>
              </a:rPr>
              <a:t>степени. </a:t>
            </a:r>
            <a:endParaRPr lang="ru-RU" sz="2200" b="1" dirty="0">
              <a:latin typeface="Calibri" panose="020F0502020204030204" pitchFamily="34" charset="0"/>
              <a:cs typeface="Calibri" panose="020F050202020403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56" y="97183"/>
            <a:ext cx="7778664" cy="5392104"/>
          </a:xfrm>
          <a:prstGeom prst="rect">
            <a:avLst/>
          </a:prstGeom>
          <a:ln>
            <a:solidFill>
              <a:srgbClr val="FEFEFE"/>
            </a:solidFill>
          </a:ln>
        </p:spPr>
      </p:pic>
    </p:spTree>
    <p:extLst>
      <p:ext uri="{BB962C8B-B14F-4D97-AF65-F5344CB8AC3E}">
        <p14:creationId xmlns:p14="http://schemas.microsoft.com/office/powerpoint/2010/main" val="19603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2540" y="275377"/>
            <a:ext cx="4860098" cy="6035674"/>
          </a:xfrm>
          <a:solidFill>
            <a:srgbClr val="E1D3BA">
              <a:alpha val="79000"/>
            </a:srgbClr>
          </a:solidFill>
        </p:spPr>
        <p:txBody>
          <a:bodyPr>
            <a:normAutofit/>
          </a:bodyPr>
          <a:lstStyle/>
          <a:p>
            <a:pPr algn="just"/>
            <a:r>
              <a:rPr lang="en-US" sz="2000" b="1" dirty="0" smtClean="0">
                <a:latin typeface="Calibri" panose="020F0502020204030204" pitchFamily="34" charset="0"/>
                <a:cs typeface="Calibri" panose="020F0502020204030204" pitchFamily="34" charset="0"/>
              </a:rPr>
              <a:t>I</a:t>
            </a:r>
            <a:r>
              <a:rPr lang="ru-RU" sz="2000" b="1" dirty="0" smtClean="0">
                <a:latin typeface="Calibri" panose="020F0502020204030204" pitchFamily="34" charset="0"/>
                <a:cs typeface="Calibri" panose="020F0502020204030204" pitchFamily="34" charset="0"/>
              </a:rPr>
              <a:t>. Краткое, конкретное изложение личного боевого подвига или заслуг</a:t>
            </a:r>
            <a:br>
              <a:rPr lang="ru-RU" sz="2000" b="1" dirty="0" smtClean="0">
                <a:latin typeface="Calibri" panose="020F0502020204030204" pitchFamily="34" charset="0"/>
                <a:cs typeface="Calibri" panose="020F0502020204030204" pitchFamily="34" charset="0"/>
              </a:rPr>
            </a:br>
            <a:r>
              <a:rPr lang="ru-RU" sz="2000" dirty="0" smtClean="0">
                <a:latin typeface="Calibri" panose="020F0502020204030204" pitchFamily="34" charset="0"/>
                <a:cs typeface="Calibri" panose="020F0502020204030204" pitchFamily="34" charset="0"/>
              </a:rPr>
              <a:t/>
            </a:r>
            <a:br>
              <a:rPr lang="ru-RU" sz="2000" dirty="0" smtClean="0">
                <a:latin typeface="Calibri" panose="020F0502020204030204" pitchFamily="34" charset="0"/>
                <a:cs typeface="Calibri" panose="020F0502020204030204" pitchFamily="34" charset="0"/>
              </a:rPr>
            </a:br>
            <a:r>
              <a:rPr lang="ru-RU" sz="2000" dirty="0" smtClean="0">
                <a:latin typeface="Calibri" panose="020F0502020204030204" pitchFamily="34" charset="0"/>
                <a:cs typeface="Calibri" panose="020F0502020204030204" pitchFamily="34" charset="0"/>
              </a:rPr>
              <a:t>«… В марте месяце 1944 г. при прорыве обороны в селе </a:t>
            </a:r>
            <a:r>
              <a:rPr lang="ru-RU" sz="2000" dirty="0" err="1" smtClean="0">
                <a:latin typeface="Calibri" panose="020F0502020204030204" pitchFamily="34" charset="0"/>
                <a:cs typeface="Calibri" panose="020F0502020204030204" pitchFamily="34" charset="0"/>
              </a:rPr>
              <a:t>Лабунь</a:t>
            </a:r>
            <a:r>
              <a:rPr lang="ru-RU" sz="2000" dirty="0" smtClean="0">
                <a:latin typeface="Calibri" panose="020F0502020204030204" pitchFamily="34" charset="0"/>
                <a:cs typeface="Calibri" panose="020F0502020204030204" pitchFamily="34" charset="0"/>
              </a:rPr>
              <a:t> тов. </a:t>
            </a:r>
            <a:r>
              <a:rPr lang="ru-RU" sz="2000" dirty="0" err="1" smtClean="0">
                <a:latin typeface="Calibri" panose="020F0502020204030204" pitchFamily="34" charset="0"/>
                <a:cs typeface="Calibri" panose="020F0502020204030204" pitchFamily="34" charset="0"/>
              </a:rPr>
              <a:t>Багимов</a:t>
            </a:r>
            <a:r>
              <a:rPr lang="ru-RU" sz="2000" dirty="0" smtClean="0">
                <a:latin typeface="Calibri" panose="020F0502020204030204" pitchFamily="34" charset="0"/>
                <a:cs typeface="Calibri" panose="020F0502020204030204" pitchFamily="34" charset="0"/>
              </a:rPr>
              <a:t> своим личным примером воодушевил бойцов и положение в батальоне было восстановлено. В селе Капустин тов. </a:t>
            </a:r>
            <a:r>
              <a:rPr lang="ru-RU" sz="2000" dirty="0" err="1" smtClean="0">
                <a:latin typeface="Calibri" panose="020F0502020204030204" pitchFamily="34" charset="0"/>
                <a:cs typeface="Calibri" panose="020F0502020204030204" pitchFamily="34" charset="0"/>
              </a:rPr>
              <a:t>Багимов</a:t>
            </a:r>
            <a:r>
              <a:rPr lang="ru-RU" sz="2000" dirty="0" smtClean="0">
                <a:latin typeface="Calibri" panose="020F0502020204030204" pitchFamily="34" charset="0"/>
                <a:cs typeface="Calibri" panose="020F0502020204030204" pitchFamily="34" charset="0"/>
              </a:rPr>
              <a:t> обнаружил, что в одном из домов находятся немцы. Он смело ворвался в дом, в котором находились немцы. Последние начали стрелять в упор в тов. </a:t>
            </a:r>
            <a:r>
              <a:rPr lang="ru-RU" sz="2000" dirty="0" err="1" smtClean="0">
                <a:latin typeface="Calibri" panose="020F0502020204030204" pitchFamily="34" charset="0"/>
                <a:cs typeface="Calibri" panose="020F0502020204030204" pitchFamily="34" charset="0"/>
              </a:rPr>
              <a:t>Багимова</a:t>
            </a:r>
            <a:r>
              <a:rPr lang="ru-RU" sz="2000" dirty="0" smtClean="0">
                <a:latin typeface="Calibri" panose="020F0502020204030204" pitchFamily="34" charset="0"/>
                <a:cs typeface="Calibri" panose="020F0502020204030204" pitchFamily="34" charset="0"/>
              </a:rPr>
              <a:t>, но он не </a:t>
            </a:r>
            <a:r>
              <a:rPr lang="ru-RU" sz="2000" dirty="0" err="1" smtClean="0">
                <a:latin typeface="Calibri" panose="020F0502020204030204" pitchFamily="34" charset="0"/>
                <a:cs typeface="Calibri" panose="020F0502020204030204" pitchFamily="34" charset="0"/>
              </a:rPr>
              <a:t>расстерялся</a:t>
            </a:r>
            <a:r>
              <a:rPr lang="ru-RU" sz="2000" dirty="0" smtClean="0">
                <a:latin typeface="Calibri" panose="020F0502020204030204" pitchFamily="34" charset="0"/>
                <a:cs typeface="Calibri" panose="020F0502020204030204" pitchFamily="34" charset="0"/>
              </a:rPr>
              <a:t>, обезоружил двух немецких офицеров и забрал их в плен, при этом захватил один ручной пулемет, винтовку и пистолет «Парабеллум». Под селом </a:t>
            </a:r>
            <a:r>
              <a:rPr lang="ru-RU" sz="2000" dirty="0" err="1" smtClean="0">
                <a:latin typeface="Calibri" panose="020F0502020204030204" pitchFamily="34" charset="0"/>
                <a:cs typeface="Calibri" panose="020F0502020204030204" pitchFamily="34" charset="0"/>
              </a:rPr>
              <a:t>Стецкий</a:t>
            </a:r>
            <a:r>
              <a:rPr lang="ru-RU" sz="2000" dirty="0" smtClean="0">
                <a:latin typeface="Calibri" panose="020F0502020204030204" pitchFamily="34" charset="0"/>
                <a:cs typeface="Calibri" panose="020F0502020204030204" pitchFamily="34" charset="0"/>
              </a:rPr>
              <a:t> был ранен командир батальона. Тов. </a:t>
            </a:r>
            <a:r>
              <a:rPr lang="ru-RU" sz="2000" dirty="0" err="1" smtClean="0">
                <a:latin typeface="Calibri" panose="020F0502020204030204" pitchFamily="34" charset="0"/>
                <a:cs typeface="Calibri" panose="020F0502020204030204" pitchFamily="34" charset="0"/>
              </a:rPr>
              <a:t>Багимов</a:t>
            </a:r>
            <a:r>
              <a:rPr lang="ru-RU" sz="2000" dirty="0" smtClean="0">
                <a:latin typeface="Calibri" panose="020F0502020204030204" pitchFamily="34" charset="0"/>
                <a:cs typeface="Calibri" panose="020F0502020204030204" pitchFamily="34" charset="0"/>
              </a:rPr>
              <a:t> взял на себя командование, повел батальон в атаку. Задача была выполнена, село было взято».</a:t>
            </a:r>
            <a:endParaRPr lang="ru-RU" sz="2000" dirty="0">
              <a:latin typeface="Calibri" panose="020F0502020204030204" pitchFamily="34" charset="0"/>
              <a:cs typeface="Calibri" panose="020F050202020403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623" y="96919"/>
            <a:ext cx="3439273" cy="4986096"/>
          </a:xfrm>
        </p:spPr>
      </p:pic>
      <p:sp>
        <p:nvSpPr>
          <p:cNvPr id="5" name="Объект 2"/>
          <p:cNvSpPr txBox="1">
            <a:spLocks/>
          </p:cNvSpPr>
          <p:nvPr/>
        </p:nvSpPr>
        <p:spPr>
          <a:xfrm>
            <a:off x="182127" y="5149299"/>
            <a:ext cx="3732757" cy="1410334"/>
          </a:xfrm>
          <a:prstGeom prst="rect">
            <a:avLst/>
          </a:prstGeom>
          <a:solidFill>
            <a:schemeClr val="accent4">
              <a:lumMod val="20000"/>
              <a:lumOff val="80000"/>
              <a:alpha val="94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ru-RU" sz="2400" b="1" dirty="0" smtClean="0"/>
              <a:t>Наградной лист </a:t>
            </a:r>
          </a:p>
          <a:p>
            <a:pPr marL="0" indent="0" algn="ctr">
              <a:lnSpc>
                <a:spcPct val="100000"/>
              </a:lnSpc>
              <a:spcBef>
                <a:spcPts val="0"/>
              </a:spcBef>
              <a:buNone/>
            </a:pPr>
            <a:r>
              <a:rPr lang="ru-RU" sz="2400" b="1" dirty="0" err="1" smtClean="0"/>
              <a:t>Багимова</a:t>
            </a:r>
            <a:r>
              <a:rPr lang="ru-RU" sz="2400" b="1" dirty="0" smtClean="0"/>
              <a:t> К.М., старшего лейтенанта, </a:t>
            </a:r>
            <a:r>
              <a:rPr lang="ru-RU" sz="2400" b="1" dirty="0"/>
              <a:t>заместителя командира стрелкового батальона по политчасти 955 стрелкового полка, 309 стрелковой </a:t>
            </a:r>
            <a:r>
              <a:rPr lang="ru-RU" sz="2400" b="1" dirty="0" err="1"/>
              <a:t>Пирятинской</a:t>
            </a:r>
            <a:r>
              <a:rPr lang="ru-RU" sz="2400" b="1" dirty="0"/>
              <a:t> дивизии.</a:t>
            </a:r>
          </a:p>
          <a:p>
            <a:pPr marL="0" indent="0" algn="just">
              <a:lnSpc>
                <a:spcPct val="100000"/>
              </a:lnSpc>
              <a:spcBef>
                <a:spcPts val="0"/>
              </a:spcBef>
              <a:buFont typeface="Arial" panose="020B0604020202020204" pitchFamily="34" charset="0"/>
              <a:buNone/>
            </a:pPr>
            <a:endParaRPr lang="ru-RU" sz="2000" dirty="0"/>
          </a:p>
        </p:txBody>
      </p:sp>
    </p:spTree>
    <p:extLst>
      <p:ext uri="{BB962C8B-B14F-4D97-AF65-F5344CB8AC3E}">
        <p14:creationId xmlns:p14="http://schemas.microsoft.com/office/powerpoint/2010/main" val="108562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777" y="4500979"/>
            <a:ext cx="8966446" cy="2254928"/>
          </a:xfrm>
          <a:solidFill>
            <a:srgbClr val="E1D3BA">
              <a:alpha val="68000"/>
            </a:srgbClr>
          </a:solidFill>
          <a:ln>
            <a:noFill/>
          </a:ln>
        </p:spPr>
        <p:txBody>
          <a:bodyPr>
            <a:noAutofit/>
          </a:bodyPr>
          <a:lstStyle/>
          <a:p>
            <a:pPr marL="0" indent="0" algn="just">
              <a:lnSpc>
                <a:spcPct val="100000"/>
              </a:lnSpc>
              <a:spcBef>
                <a:spcPts val="0"/>
              </a:spcBef>
              <a:buNone/>
            </a:pPr>
            <a:r>
              <a:rPr lang="ru-RU" sz="1400" dirty="0" smtClean="0"/>
              <a:t>         </a:t>
            </a:r>
            <a:r>
              <a:rPr lang="ru-RU" sz="1400" dirty="0" smtClean="0">
                <a:cs typeface="Calibri" panose="020F0502020204030204" pitchFamily="34" charset="0"/>
              </a:rPr>
              <a:t>«</a:t>
            </a:r>
            <a:r>
              <a:rPr lang="ru-RU" sz="1400" dirty="0">
                <a:cs typeface="Calibri" panose="020F0502020204030204" pitchFamily="34" charset="0"/>
              </a:rPr>
              <a:t>Фронтовые записки</a:t>
            </a:r>
            <a:r>
              <a:rPr lang="ru-RU" sz="1400" dirty="0" smtClean="0">
                <a:cs typeface="Calibri" panose="020F0502020204030204" pitchFamily="34" charset="0"/>
              </a:rPr>
              <a:t>», </a:t>
            </a:r>
            <a:r>
              <a:rPr lang="ru-RU" sz="1400" dirty="0">
                <a:cs typeface="Calibri" panose="020F0502020204030204" pitchFamily="34" charset="0"/>
              </a:rPr>
              <a:t>часть </a:t>
            </a:r>
            <a:r>
              <a:rPr lang="en-US" sz="1400" dirty="0">
                <a:cs typeface="Calibri" panose="020F0502020204030204" pitchFamily="34" charset="0"/>
              </a:rPr>
              <a:t>II</a:t>
            </a:r>
            <a:r>
              <a:rPr lang="ru-RU" sz="1400" dirty="0" smtClean="0">
                <a:cs typeface="Calibri" panose="020F0502020204030204" pitchFamily="34" charset="0"/>
              </a:rPr>
              <a:t>-я, </a:t>
            </a:r>
            <a:r>
              <a:rPr lang="ru-RU" sz="1400" dirty="0">
                <a:cs typeface="Calibri" panose="020F0502020204030204" pitchFamily="34" charset="0"/>
              </a:rPr>
              <a:t>содержат личные записи </a:t>
            </a:r>
            <a:r>
              <a:rPr lang="ru-RU" sz="1400" dirty="0">
                <a:latin typeface="Calibri" panose="020F0502020204030204" pitchFamily="34" charset="0"/>
                <a:ea typeface="Calibri" panose="020F0502020204030204" pitchFamily="34" charset="0"/>
                <a:cs typeface="Calibri" panose="020F0502020204030204" pitchFamily="34" charset="0"/>
              </a:rPr>
              <a:t>главного старшины, </a:t>
            </a:r>
            <a:r>
              <a:rPr lang="ru-RU" sz="1400" dirty="0"/>
              <a:t>заместителя командира </a:t>
            </a:r>
            <a:r>
              <a:rPr lang="ru-RU" sz="1400" dirty="0" smtClean="0"/>
              <a:t>по </a:t>
            </a:r>
            <a:r>
              <a:rPr lang="ru-RU" sz="1400" dirty="0"/>
              <a:t>политической части отдельной роты автоматчиков 70-й отдельной бригады 7-й </a:t>
            </a:r>
            <a:r>
              <a:rPr lang="ru-RU" sz="1400" dirty="0" smtClean="0"/>
              <a:t>армии Карельского фронта </a:t>
            </a:r>
            <a:r>
              <a:rPr lang="ru-RU" sz="1400" dirty="0" err="1" smtClean="0">
                <a:cs typeface="Calibri" panose="020F0502020204030204" pitchFamily="34" charset="0"/>
              </a:rPr>
              <a:t>Багимова</a:t>
            </a:r>
            <a:r>
              <a:rPr lang="ru-RU" sz="1400" dirty="0" smtClean="0">
                <a:cs typeface="Calibri" panose="020F0502020204030204" pitchFamily="34" charset="0"/>
              </a:rPr>
              <a:t> </a:t>
            </a:r>
            <a:r>
              <a:rPr lang="ru-RU" sz="1400" dirty="0">
                <a:cs typeface="Calibri" panose="020F0502020204030204" pitchFamily="34" charset="0"/>
              </a:rPr>
              <a:t>Константина Михайловича. </a:t>
            </a:r>
            <a:r>
              <a:rPr lang="ru-RU" sz="1400" dirty="0" smtClean="0">
                <a:cs typeface="Calibri" panose="020F0502020204030204" pitchFamily="34" charset="0"/>
              </a:rPr>
              <a:t>Будучи </a:t>
            </a:r>
            <a:r>
              <a:rPr lang="ru-RU" sz="1400" dirty="0">
                <a:cs typeface="Calibri" panose="020F0502020204030204" pitchFamily="34" charset="0"/>
              </a:rPr>
              <a:t>политработником, К.М. </a:t>
            </a:r>
            <a:r>
              <a:rPr lang="ru-RU" sz="1400" dirty="0" err="1">
                <a:cs typeface="Calibri" panose="020F0502020204030204" pitchFamily="34" charset="0"/>
              </a:rPr>
              <a:t>Багимов</a:t>
            </a:r>
            <a:r>
              <a:rPr lang="ru-RU" sz="1400" dirty="0">
                <a:cs typeface="Calibri" panose="020F0502020204030204" pitchFamily="34" charset="0"/>
              </a:rPr>
              <a:t> не мог не знать о запрете на ведение в действующей армии дневников под угрозой трибунала или штрафбата. Вести дневник или записывать что-либо для памяти на войне не полагалось и не было возможности вести постоянные записи. Это внушило бы подозрения, да и при очередной проверке вещмешка записная книжка была бы уничтожена</a:t>
            </a:r>
            <a:r>
              <a:rPr lang="ru-RU" sz="1400" dirty="0" smtClean="0">
                <a:cs typeface="Calibri" panose="020F0502020204030204" pitchFamily="34" charset="0"/>
              </a:rPr>
              <a:t>. </a:t>
            </a:r>
            <a:r>
              <a:rPr lang="ru-RU" sz="1400" dirty="0"/>
              <a:t>Тем не менее дневники велись, слишком велика была потребность высказаться, побыть наедине со своими мыслями, чувствами, переживаниями. Дневник </a:t>
            </a:r>
            <a:r>
              <a:rPr lang="ru-RU" sz="1400" dirty="0" err="1"/>
              <a:t>Багимова</a:t>
            </a:r>
            <a:r>
              <a:rPr lang="ru-RU" sz="1400" dirty="0"/>
              <a:t> в большей степени отражает детали военного быта и личные переживания автора на войне, чем ход боевых действий, хотя упоминания об отдельных боях в нем присутствуют.  </a:t>
            </a:r>
          </a:p>
          <a:p>
            <a:pPr marL="0" indent="0">
              <a:buNone/>
            </a:pPr>
            <a:r>
              <a:rPr lang="ru-RU" sz="1400" dirty="0"/>
              <a:t> </a:t>
            </a:r>
          </a:p>
          <a:p>
            <a:pPr marL="0" indent="0" algn="just">
              <a:lnSpc>
                <a:spcPct val="120000"/>
              </a:lnSpc>
              <a:spcBef>
                <a:spcPts val="0"/>
              </a:spcBef>
              <a:buNone/>
            </a:pPr>
            <a:r>
              <a:rPr lang="ru-RU" sz="1400" dirty="0" smtClean="0">
                <a:latin typeface="Calibri" panose="020F0502020204030204" pitchFamily="34" charset="0"/>
                <a:cs typeface="Calibri" panose="020F0502020204030204" pitchFamily="34" charset="0"/>
              </a:rPr>
              <a:t> </a:t>
            </a:r>
            <a:endParaRPr lang="ru-RU" sz="1400" dirty="0">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684" y="118169"/>
            <a:ext cx="5822825" cy="4231889"/>
          </a:xfrm>
          <a:prstGeom prst="rect">
            <a:avLst/>
          </a:prstGeom>
          <a:effectLst>
            <a:glow rad="127000">
              <a:schemeClr val="accent4">
                <a:lumMod val="20000"/>
                <a:lumOff val="80000"/>
              </a:schemeClr>
            </a:glow>
            <a:softEdge rad="114300"/>
          </a:effectLst>
        </p:spPr>
      </p:pic>
    </p:spTree>
    <p:extLst>
      <p:ext uri="{BB962C8B-B14F-4D97-AF65-F5344CB8AC3E}">
        <p14:creationId xmlns:p14="http://schemas.microsoft.com/office/powerpoint/2010/main" val="180983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942" y="175363"/>
            <a:ext cx="4362584" cy="6450905"/>
          </a:xfrm>
        </p:spPr>
        <p:txBody>
          <a:bodyPr/>
          <a:lstStyle/>
          <a:p>
            <a:endParaRPr lang="ru-RU" dirty="0"/>
          </a:p>
        </p:txBody>
      </p:sp>
      <p:sp>
        <p:nvSpPr>
          <p:cNvPr id="3" name="Объект 2"/>
          <p:cNvSpPr>
            <a:spLocks noGrp="1"/>
          </p:cNvSpPr>
          <p:nvPr>
            <p:ph idx="1"/>
          </p:nvPr>
        </p:nvSpPr>
        <p:spPr>
          <a:xfrm>
            <a:off x="221942" y="172640"/>
            <a:ext cx="4429957" cy="6450905"/>
          </a:xfrm>
          <a:solidFill>
            <a:schemeClr val="accent4">
              <a:lumMod val="20000"/>
              <a:lumOff val="80000"/>
            </a:schemeClr>
          </a:solidFill>
        </p:spPr>
        <p:txBody>
          <a:bodyPr>
            <a:noAutofit/>
          </a:bodyPr>
          <a:lstStyle/>
          <a:p>
            <a:pPr marL="0" indent="0" algn="just">
              <a:lnSpc>
                <a:spcPct val="100000"/>
              </a:lnSpc>
              <a:spcBef>
                <a:spcPts val="0"/>
              </a:spcBef>
              <a:buNone/>
            </a:pPr>
            <a:r>
              <a:rPr lang="ru-RU" sz="1400" b="1" u="sng" dirty="0"/>
              <a:t>28 мая.</a:t>
            </a:r>
            <a:r>
              <a:rPr lang="ru-RU" sz="1400" b="1" dirty="0"/>
              <a:t> </a:t>
            </a:r>
          </a:p>
          <a:p>
            <a:pPr marL="0" indent="0" algn="just">
              <a:lnSpc>
                <a:spcPct val="100000"/>
              </a:lnSpc>
              <a:spcBef>
                <a:spcPts val="0"/>
              </a:spcBef>
              <a:buNone/>
            </a:pPr>
            <a:r>
              <a:rPr lang="ru-RU" sz="1400" dirty="0"/>
              <a:t> </a:t>
            </a:r>
            <a:r>
              <a:rPr lang="ru-RU" sz="1400" dirty="0" smtClean="0"/>
              <a:t>    Какой, однако, </a:t>
            </a:r>
            <a:r>
              <a:rPr lang="ru-RU" sz="1400" dirty="0"/>
              <a:t>русский человек болтливый. Только вестовые </a:t>
            </a:r>
            <a:r>
              <a:rPr lang="ru-RU" sz="1400" dirty="0" smtClean="0"/>
              <a:t>подразделений </a:t>
            </a:r>
            <a:r>
              <a:rPr lang="ru-RU" sz="1400" dirty="0"/>
              <a:t>перешагнули порог землянки штаба бригады, как уже стало известно, что они несут приказ о наступлении. Такого приказа не получила лишь наша рота. 1 взвод охраняет штаб, а 2 и 3-й – строят землянки, дорогу.</a:t>
            </a:r>
          </a:p>
          <a:p>
            <a:pPr marL="0" indent="0" algn="just">
              <a:lnSpc>
                <a:spcPct val="100000"/>
              </a:lnSpc>
              <a:spcBef>
                <a:spcPts val="0"/>
              </a:spcBef>
              <a:buNone/>
            </a:pPr>
            <a:r>
              <a:rPr lang="ru-RU" sz="1400" dirty="0" smtClean="0"/>
              <a:t>     Сегодня яркий весенний день. Молодые листочки берез </a:t>
            </a:r>
            <a:r>
              <a:rPr lang="ru-RU" sz="1400" dirty="0"/>
              <a:t>не шелохнутся, кругом тишина. Её лишь нарушили три финских самолета, один из которых над нами накренился на левый борт, опустившись ниже других, осмотрел местность и снова пошел по курсу. На берегу Свири их встретила наша шпаргалка, 36 мм. зенитная автомат-пушка. Они круто повернули под 90 градусов и пошли на свою территорию. А жизнь продолжает течь своим </a:t>
            </a:r>
            <a:r>
              <a:rPr lang="ru-RU" sz="1400" dirty="0" smtClean="0"/>
              <a:t>чередом</a:t>
            </a:r>
            <a:r>
              <a:rPr lang="ru-RU" sz="1400" dirty="0"/>
              <a:t>. Бойцы готовят себя к боям, связисты учатся принимать </a:t>
            </a:r>
            <a:r>
              <a:rPr lang="ru-RU" sz="1400" dirty="0" smtClean="0"/>
              <a:t>радиограммы</a:t>
            </a:r>
            <a:r>
              <a:rPr lang="ru-RU" sz="1400" dirty="0"/>
              <a:t>, разведчики готовятся к ночному рейсу, сан. часть принимает больных (мне удалили зуб), парикмахер потомок Моисея </a:t>
            </a:r>
            <a:r>
              <a:rPr lang="ru-RU" sz="1400" dirty="0" err="1"/>
              <a:t>Шерман</a:t>
            </a:r>
            <a:r>
              <a:rPr lang="ru-RU" sz="1400" dirty="0"/>
              <a:t>, удравший из нашей роты, бреет командиров, произнося тупые остроты, автомашины </a:t>
            </a:r>
            <a:r>
              <a:rPr lang="ru-RU" sz="1400" dirty="0" smtClean="0"/>
              <a:t>перекрашиваются </a:t>
            </a:r>
            <a:r>
              <a:rPr lang="ru-RU" sz="1400" dirty="0"/>
              <a:t>в зеленый цвет, адъютанты Цыганков, </a:t>
            </a:r>
            <a:r>
              <a:rPr lang="ru-RU" sz="1400" dirty="0" err="1"/>
              <a:t>Клепос</a:t>
            </a:r>
            <a:r>
              <a:rPr lang="ru-RU" sz="1400" dirty="0"/>
              <a:t>, Тарасенко, Дементьев и </a:t>
            </a:r>
            <a:r>
              <a:rPr lang="ru-RU" sz="1400" dirty="0" err="1"/>
              <a:t>Томашин</a:t>
            </a:r>
            <a:r>
              <a:rPr lang="ru-RU" sz="1400" dirty="0"/>
              <a:t> беседуют в землянке. Цыганок рассказывает о том, что лосось живет 6 лет, что </a:t>
            </a:r>
            <a:r>
              <a:rPr lang="ru-RU" sz="1400" dirty="0" err="1"/>
              <a:t>случ</a:t>
            </a:r>
            <a:r>
              <a:rPr lang="ru-RU" sz="1400" dirty="0"/>
              <a:t> (морской медведь) любит музыку, что акула глотает своих новорожденных, что из шкуры </a:t>
            </a:r>
            <a:r>
              <a:rPr lang="ru-RU" sz="1400" dirty="0" smtClean="0"/>
              <a:t>нерпы </a:t>
            </a:r>
            <a:r>
              <a:rPr lang="ru-RU" sz="1400" dirty="0"/>
              <a:t>шьют сумки, </a:t>
            </a:r>
            <a:r>
              <a:rPr lang="ru-RU" sz="1400" dirty="0" smtClean="0"/>
              <a:t>ридикюли </a:t>
            </a:r>
            <a:r>
              <a:rPr lang="ru-RU" sz="1400" dirty="0"/>
              <a:t>и т.д.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899" y="190928"/>
            <a:ext cx="4354315" cy="6450905"/>
          </a:xfrm>
          <a:prstGeom prst="rect">
            <a:avLst/>
          </a:prstGeom>
        </p:spPr>
      </p:pic>
    </p:spTree>
    <p:extLst>
      <p:ext uri="{BB962C8B-B14F-4D97-AF65-F5344CB8AC3E}">
        <p14:creationId xmlns:p14="http://schemas.microsoft.com/office/powerpoint/2010/main" val="3887793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3608</TotalTime>
  <Words>4266</Words>
  <Application>Microsoft Office PowerPoint</Application>
  <PresentationFormat>Экран (4:3)</PresentationFormat>
  <Paragraphs>134</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 </vt:lpstr>
      <vt:lpstr>Arial</vt:lpstr>
      <vt:lpstr>Book Antiqua</vt:lpstr>
      <vt:lpstr>Calibri</vt:lpstr>
      <vt:lpstr>Calibri Light</vt:lpstr>
      <vt:lpstr>Comic Sans MS</vt:lpstr>
      <vt:lpstr>Times New Roman</vt:lpstr>
      <vt:lpstr>Тема Office</vt:lpstr>
      <vt:lpstr>Презентация PowerPoint</vt:lpstr>
      <vt:lpstr>Презентация PowerPoint</vt:lpstr>
      <vt:lpstr>Багимов Константин Михайлович </vt:lpstr>
      <vt:lpstr>Багимов Константин Михайлович (1 слева) со своей семьей перед уходом в армию. Слева направо: Багимов К.М., Фаина Александровна (жена), Борис Михайлович (брат), Агрипина Ивановна (мать), Федор Михайлович (брат). г. Слободской, 9 октября 1933 г.  </vt:lpstr>
      <vt:lpstr>                                                        </vt:lpstr>
      <vt:lpstr>Приказ войскам 13-й Армии, 1-го Украинского фронта № 245/Н от 20 сентября 1944 г. о награждении орденом Отечественной войны 1-й степени. </vt:lpstr>
      <vt:lpstr>I. Краткое, конкретное изложение личного боевого подвига или заслуг  «… В марте месяце 1944 г. при прорыве обороны в селе Лабунь тов. Багимов своим личным примером воодушевил бойцов и положение в батальоне было восстановлено. В селе Капустин тов. Багимов обнаружил, что в одном из домов находятся немцы. Он смело ворвался в дом, в котором находились немцы. Последние начали стрелять в упор в тов. Багимова, но он не расстерялся, обезоружил двух немецких офицеров и забрал их в плен, при этом захватил один ручной пулемет, винтовку и пистолет «Парабеллум». Под селом Стецкий был ранен командир батальона. Тов. Багимов взял на себя командование, повел батальон в атаку. Задача была выполнена, село было взято».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Багимов Константин Михайлович, [1968] год.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Dmytro</dc:creator>
  <cp:lastModifiedBy>Galiakberova</cp:lastModifiedBy>
  <cp:revision>210</cp:revision>
  <dcterms:created xsi:type="dcterms:W3CDTF">2015-09-21T13:41:05Z</dcterms:created>
  <dcterms:modified xsi:type="dcterms:W3CDTF">2016-04-20T05:00:51Z</dcterms:modified>
</cp:coreProperties>
</file>